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7" r:id="rId3"/>
    <p:sldId id="267" r:id="rId4"/>
    <p:sldId id="259" r:id="rId5"/>
    <p:sldId id="260" r:id="rId6"/>
    <p:sldId id="268" r:id="rId7"/>
    <p:sldId id="269" r:id="rId8"/>
    <p:sldId id="264" r:id="rId9"/>
    <p:sldId id="265" r:id="rId10"/>
    <p:sldId id="261" r:id="rId11"/>
    <p:sldId id="263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1333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507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807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529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497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6214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027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6737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71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308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74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203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25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6158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5227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1799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484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3844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1837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5643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219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3163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73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8B906B-7ED0-4F88-9DE9-EAA8BAA4492A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23.09.2016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A30FA9-689E-4E66-A90C-4D87DAABEC9D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022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6172200" cy="742234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ru-RU" sz="6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День </a:t>
            </a:r>
            <a:r>
              <a:rPr lang="uk-UA" sz="6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Європейських мов</a:t>
            </a:r>
            <a:endParaRPr lang="ru-RU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2563921"/>
            <a:ext cx="5932936" cy="4249455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5496" y="4869160"/>
            <a:ext cx="3175568" cy="194421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>
              <a:ln w="10541" cmpd="sng">
                <a:solidFill>
                  <a:srgbClr val="B32C16">
                    <a:lumMod val="75000"/>
                  </a:srgbClr>
                </a:solidFill>
                <a:prstDash val="solid"/>
              </a:ln>
              <a:solidFill>
                <a:srgbClr val="B32C1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67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6160" y="27243"/>
            <a:ext cx="6596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err="1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Wussten</a:t>
            </a:r>
            <a:r>
              <a:rPr lang="en-US" sz="6600" b="1" i="1" dirty="0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 </a:t>
            </a:r>
            <a:r>
              <a:rPr lang="en-US" sz="6600" b="1" i="1" dirty="0" err="1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Sie</a:t>
            </a:r>
            <a:r>
              <a:rPr lang="en-US" sz="6600" b="1" i="1" dirty="0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, </a:t>
            </a:r>
            <a:r>
              <a:rPr lang="en-US" sz="6600" b="1" i="1" dirty="0" err="1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dass</a:t>
            </a:r>
            <a:r>
              <a:rPr lang="en-US" sz="6600" b="1" i="1" dirty="0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 ...</a:t>
            </a:r>
            <a:endParaRPr lang="ru-RU" sz="6600" b="1" i="1" dirty="0">
              <a:solidFill>
                <a:srgbClr val="ACCBF9">
                  <a:lumMod val="50000"/>
                </a:srgbClr>
              </a:solidFill>
            </a:endParaRPr>
          </a:p>
        </p:txBody>
      </p:sp>
      <p:pic>
        <p:nvPicPr>
          <p:cNvPr id="1026" name="Picture 2" descr="mp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0166" y="2160915"/>
            <a:ext cx="4513834" cy="317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901534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800" dirty="0" smtClean="0"/>
              <a:t>-"</a:t>
            </a:r>
            <a:r>
              <a:rPr lang="de-DE" sz="2800" dirty="0"/>
              <a:t>Der Europäische Tag der Sprachen" ist nicht nur eine Erinnerung daran, dass es viele </a:t>
            </a:r>
            <a:r>
              <a:rPr lang="de-DE" sz="2800" dirty="0" smtClean="0"/>
              <a:t>Sprachen gibt, </a:t>
            </a:r>
            <a:r>
              <a:rPr lang="de-DE" sz="2800" dirty="0"/>
              <a:t>sondern fördert auch die </a:t>
            </a:r>
            <a:r>
              <a:rPr lang="de-DE" sz="2800" dirty="0" smtClean="0"/>
              <a:t>Menschen sie </a:t>
            </a:r>
            <a:r>
              <a:rPr lang="de-DE" sz="2800" dirty="0"/>
              <a:t>zu studieren. </a:t>
            </a:r>
            <a:endParaRPr lang="de-DE" sz="2800" dirty="0" smtClean="0"/>
          </a:p>
          <a:p>
            <a:endParaRPr lang="de-DE" sz="2800" dirty="0"/>
          </a:p>
          <a:p>
            <a:endParaRPr lang="de-DE" sz="2800" dirty="0" smtClean="0"/>
          </a:p>
          <a:p>
            <a:r>
              <a:rPr lang="de-DE" sz="2800" dirty="0" smtClean="0"/>
              <a:t>- Ich </a:t>
            </a:r>
            <a:r>
              <a:rPr lang="de-DE" sz="2800" dirty="0"/>
              <a:t>weiß, dass mindestens eine </a:t>
            </a:r>
            <a:r>
              <a:rPr lang="de-DE" sz="2800" dirty="0" smtClean="0"/>
              <a:t> </a:t>
            </a:r>
            <a:r>
              <a:rPr lang="de-DE" sz="2800" dirty="0" smtClean="0"/>
              <a:t>Fremds</a:t>
            </a:r>
            <a:r>
              <a:rPr lang="de-DE" sz="2800" dirty="0" smtClean="0"/>
              <a:t>prache </a:t>
            </a:r>
            <a:r>
              <a:rPr lang="de-DE" sz="2800" dirty="0"/>
              <a:t>- es ist nicht nur die Norm in der modernen Welt, sondern auch eine Notwendigkeit</a:t>
            </a:r>
            <a:r>
              <a:rPr lang="de-DE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6928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эйфелева баш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428263"/>
            <a:ext cx="3145532" cy="455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6160" y="27243"/>
            <a:ext cx="6596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err="1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Saviez-vous</a:t>
            </a:r>
            <a:r>
              <a:rPr lang="en-US" sz="6600" b="1" i="1" dirty="0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 que ....</a:t>
            </a:r>
            <a:endParaRPr lang="ru-RU" sz="6600" b="1" i="1" dirty="0">
              <a:solidFill>
                <a:srgbClr val="ACCBF9">
                  <a:lumMod val="50000"/>
                </a:srgb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980728"/>
            <a:ext cx="53823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-Le </a:t>
            </a:r>
            <a:r>
              <a:rPr lang="fr-FR" sz="3200" dirty="0"/>
              <a:t>but de la Journée européenne des langues est d'attirer l'attention sur la riche diversité linguistique et culturelle de l'Europe. </a:t>
            </a:r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/>
              <a:t>-</a:t>
            </a:r>
            <a:r>
              <a:rPr lang="fr-FR" sz="3200" dirty="0" smtClean="0"/>
              <a:t>Journée </a:t>
            </a:r>
            <a:r>
              <a:rPr lang="fr-FR" sz="3200" dirty="0"/>
              <a:t>européenne des langues est l'occasion de rendre hommage à toutes les langues européennes, y compris rares.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8815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	Why do we  learn foreign languages</a:t>
            </a:r>
            <a:r>
              <a:rPr lang="en-US" sz="4400" b="1" dirty="0" smtClean="0">
                <a:solidFill>
                  <a:srgbClr val="FF0000"/>
                </a:solidFill>
              </a:rPr>
              <a:t>?</a:t>
            </a:r>
          </a:p>
          <a:p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sz="4400" dirty="0"/>
              <a:t>	</a:t>
            </a:r>
            <a:r>
              <a:rPr lang="en-US" sz="4400" b="1" dirty="0" err="1">
                <a:solidFill>
                  <a:srgbClr val="00B050"/>
                </a:solidFill>
              </a:rPr>
              <a:t>Welche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 err="1">
                <a:solidFill>
                  <a:srgbClr val="00B050"/>
                </a:solidFill>
              </a:rPr>
              <a:t>Fremdsprachen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 err="1">
                <a:solidFill>
                  <a:srgbClr val="00B050"/>
                </a:solidFill>
              </a:rPr>
              <a:t>gibt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 err="1">
                <a:solidFill>
                  <a:srgbClr val="00B050"/>
                </a:solidFill>
              </a:rPr>
              <a:t>es</a:t>
            </a:r>
            <a:r>
              <a:rPr lang="en-US" sz="4400" b="1" dirty="0">
                <a:solidFill>
                  <a:srgbClr val="00B050"/>
                </a:solidFill>
              </a:rPr>
              <a:t>? </a:t>
            </a:r>
            <a:r>
              <a:rPr lang="en-US" sz="4400" b="1" dirty="0" err="1">
                <a:solidFill>
                  <a:srgbClr val="00B050"/>
                </a:solidFill>
              </a:rPr>
              <a:t>Nennt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 err="1">
                <a:solidFill>
                  <a:srgbClr val="00B050"/>
                </a:solidFill>
              </a:rPr>
              <a:t>bitte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 err="1">
                <a:solidFill>
                  <a:srgbClr val="00B050"/>
                </a:solidFill>
              </a:rPr>
              <a:t>einige</a:t>
            </a:r>
            <a:r>
              <a:rPr lang="en-US" sz="4400" b="1" dirty="0">
                <a:solidFill>
                  <a:srgbClr val="00B050"/>
                </a:solidFill>
              </a:rPr>
              <a:t> </a:t>
            </a:r>
            <a:r>
              <a:rPr lang="en-US" sz="4400" b="1" dirty="0" err="1">
                <a:solidFill>
                  <a:srgbClr val="00B050"/>
                </a:solidFill>
              </a:rPr>
              <a:t>davon</a:t>
            </a:r>
            <a:r>
              <a:rPr lang="en-US" sz="4400" b="1" dirty="0" smtClean="0">
                <a:solidFill>
                  <a:srgbClr val="00B050"/>
                </a:solidFill>
              </a:rPr>
              <a:t>.</a:t>
            </a:r>
          </a:p>
          <a:p>
            <a:endParaRPr lang="en-US" sz="4400" b="1" dirty="0">
              <a:solidFill>
                <a:srgbClr val="00B050"/>
              </a:solidFill>
            </a:endParaRPr>
          </a:p>
          <a:p>
            <a:r>
              <a:rPr lang="en-US" sz="4400" dirty="0"/>
              <a:t>	</a:t>
            </a:r>
            <a:r>
              <a:rPr lang="en-US" sz="4400" b="1" dirty="0" err="1">
                <a:solidFill>
                  <a:schemeClr val="bg2">
                    <a:lumMod val="50000"/>
                  </a:schemeClr>
                </a:solidFill>
              </a:rPr>
              <a:t>Pourquoi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   y a-t-</a:t>
            </a:r>
            <a:r>
              <a:rPr lang="en-US" sz="4400" b="1" dirty="0" err="1">
                <a:solidFill>
                  <a:schemeClr val="bg2">
                    <a:lumMod val="50000"/>
                  </a:schemeClr>
                </a:solidFill>
              </a:rPr>
              <a:t>il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sz="4400" b="1" dirty="0" err="1">
                <a:solidFill>
                  <a:schemeClr val="bg2">
                    <a:lumMod val="50000"/>
                  </a:schemeClr>
                </a:solidFill>
              </a:rPr>
              <a:t>dans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 le monde beaucoup de </a:t>
            </a:r>
            <a:r>
              <a:rPr lang="en-US" sz="4400" b="1" dirty="0" err="1">
                <a:solidFill>
                  <a:schemeClr val="bg2">
                    <a:lumMod val="50000"/>
                  </a:schemeClr>
                </a:solidFill>
              </a:rPr>
              <a:t>langues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4400" b="1" dirty="0" err="1">
                <a:solidFill>
                  <a:schemeClr val="bg2">
                    <a:lumMod val="50000"/>
                  </a:schemeClr>
                </a:solidFill>
              </a:rPr>
              <a:t>étrangères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98034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/>
          </p:cNvSpPr>
          <p:nvPr>
            <p:ph type="subTitle" idx="1"/>
          </p:nvPr>
        </p:nvSpPr>
        <p:spPr>
          <a:xfrm>
            <a:off x="880445" y="5439"/>
            <a:ext cx="8229600" cy="4392463"/>
          </a:xfrm>
        </p:spPr>
        <p:txBody>
          <a:bodyPr/>
          <a:lstStyle/>
          <a:p>
            <a:pPr algn="ctr"/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"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To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know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a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lot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of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languages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-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means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to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have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many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keys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to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one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 </a:t>
            </a:r>
            <a:r>
              <a:rPr lang="ru-RU" sz="6600" b="1" dirty="0" err="1" smtClean="0">
                <a:solidFill>
                  <a:srgbClr val="4C004C"/>
                </a:solidFill>
                <a:latin typeface="Arial" charset="0"/>
              </a:rPr>
              <a:t>lock</a:t>
            </a:r>
            <a:r>
              <a:rPr lang="ru-RU" sz="6600" b="1" dirty="0" smtClean="0">
                <a:solidFill>
                  <a:srgbClr val="4C004C"/>
                </a:solidFill>
                <a:latin typeface="Arial" charset="0"/>
              </a:rPr>
              <a:t>"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376264" cy="252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775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/>
          </p:cNvSpPr>
          <p:nvPr>
            <p:ph type="subTitle" idx="1"/>
          </p:nvPr>
        </p:nvSpPr>
        <p:spPr>
          <a:xfrm>
            <a:off x="349188" y="264845"/>
            <a:ext cx="8229600" cy="5505450"/>
          </a:xfrm>
        </p:spPr>
        <p:txBody>
          <a:bodyPr/>
          <a:lstStyle/>
          <a:p>
            <a:pPr algn="ctr"/>
            <a:r>
              <a:rPr lang="en-US" sz="6000" b="1" dirty="0" smtClean="0"/>
              <a:t/>
            </a:r>
            <a:br>
              <a:rPr lang="en-US" sz="6000" b="1" dirty="0" smtClean="0"/>
            </a:br>
            <a:endParaRPr lang="ru-RU" sz="6600" b="1" dirty="0" smtClean="0">
              <a:solidFill>
                <a:srgbClr val="4C004C"/>
              </a:solidFill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60648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i="1" dirty="0" smtClean="0">
                <a:solidFill>
                  <a:srgbClr val="7030A0"/>
                </a:solidFill>
              </a:rPr>
              <a:t>«Знати </a:t>
            </a:r>
            <a:r>
              <a:rPr lang="ru-RU" sz="6000" b="1" i="1" dirty="0" err="1" smtClean="0">
                <a:solidFill>
                  <a:srgbClr val="7030A0"/>
                </a:solidFill>
              </a:rPr>
              <a:t>багато</a:t>
            </a:r>
            <a:r>
              <a:rPr lang="ru-RU" sz="6000" b="1" i="1" dirty="0" smtClean="0">
                <a:solidFill>
                  <a:srgbClr val="7030A0"/>
                </a:solidFill>
              </a:rPr>
              <a:t> </a:t>
            </a:r>
            <a:r>
              <a:rPr lang="ru-RU" sz="6000" b="1" i="1" dirty="0" err="1" smtClean="0">
                <a:solidFill>
                  <a:srgbClr val="7030A0"/>
                </a:solidFill>
              </a:rPr>
              <a:t>мов</a:t>
            </a:r>
            <a:r>
              <a:rPr lang="ru-RU" sz="6000" b="1" i="1" dirty="0" smtClean="0">
                <a:solidFill>
                  <a:srgbClr val="7030A0"/>
                </a:solidFill>
              </a:rPr>
              <a:t> — значить </a:t>
            </a:r>
            <a:r>
              <a:rPr lang="ru-RU" sz="6000" b="1" i="1" dirty="0" err="1" smtClean="0">
                <a:solidFill>
                  <a:srgbClr val="7030A0"/>
                </a:solidFill>
              </a:rPr>
              <a:t>мати</a:t>
            </a:r>
            <a:r>
              <a:rPr lang="ru-RU" sz="6000" b="1" i="1" dirty="0" smtClean="0">
                <a:solidFill>
                  <a:srgbClr val="7030A0"/>
                </a:solidFill>
              </a:rPr>
              <a:t> </a:t>
            </a:r>
            <a:r>
              <a:rPr lang="ru-RU" sz="6000" b="1" i="1" dirty="0" err="1" smtClean="0">
                <a:solidFill>
                  <a:srgbClr val="7030A0"/>
                </a:solidFill>
              </a:rPr>
              <a:t>багато</a:t>
            </a:r>
            <a:r>
              <a:rPr lang="ru-RU" sz="6000" b="1" i="1" dirty="0" smtClean="0">
                <a:solidFill>
                  <a:srgbClr val="7030A0"/>
                </a:solidFill>
              </a:rPr>
              <a:t> </a:t>
            </a:r>
            <a:r>
              <a:rPr lang="ru-RU" sz="6000" b="1" i="1" dirty="0" err="1" smtClean="0">
                <a:solidFill>
                  <a:srgbClr val="7030A0"/>
                </a:solidFill>
              </a:rPr>
              <a:t>ключів</a:t>
            </a:r>
            <a:r>
              <a:rPr lang="ru-RU" sz="6000" b="1" i="1" dirty="0" smtClean="0">
                <a:solidFill>
                  <a:srgbClr val="7030A0"/>
                </a:solidFill>
              </a:rPr>
              <a:t> до одного замку»</a:t>
            </a:r>
            <a:endParaRPr lang="ru-RU" sz="6000" b="1" i="1" dirty="0">
              <a:solidFill>
                <a:srgbClr val="7030A0"/>
              </a:solidFill>
            </a:endParaRPr>
          </a:p>
        </p:txBody>
      </p:sp>
      <p:pic>
        <p:nvPicPr>
          <p:cNvPr id="5122" name="Picture 2" descr="Картинки по запросу день европейских язы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140968"/>
            <a:ext cx="406409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61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9"/>
            <a:ext cx="842493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“</a:t>
            </a:r>
            <a:r>
              <a:rPr lang="en-US" sz="7200" dirty="0" err="1" smtClean="0">
                <a:solidFill>
                  <a:srgbClr val="C00000"/>
                </a:solidFill>
              </a:rPr>
              <a:t>Autant</a:t>
            </a:r>
            <a:r>
              <a:rPr lang="en-US" sz="7200" dirty="0" smtClean="0">
                <a:solidFill>
                  <a:srgbClr val="C00000"/>
                </a:solidFill>
              </a:rPr>
              <a:t> </a:t>
            </a:r>
            <a:r>
              <a:rPr lang="en-US" sz="7200" dirty="0">
                <a:solidFill>
                  <a:srgbClr val="C00000"/>
                </a:solidFill>
              </a:rPr>
              <a:t>de </a:t>
            </a:r>
            <a:r>
              <a:rPr lang="en-US" sz="7200" dirty="0" err="1">
                <a:solidFill>
                  <a:srgbClr val="C00000"/>
                </a:solidFill>
              </a:rPr>
              <a:t>langes</a:t>
            </a:r>
            <a:r>
              <a:rPr lang="en-US" sz="7200" dirty="0">
                <a:solidFill>
                  <a:srgbClr val="C00000"/>
                </a:solidFill>
              </a:rPr>
              <a:t> </a:t>
            </a:r>
            <a:r>
              <a:rPr lang="en-US" sz="7200" dirty="0" err="1">
                <a:solidFill>
                  <a:srgbClr val="C00000"/>
                </a:solidFill>
              </a:rPr>
              <a:t>qu’un</a:t>
            </a:r>
            <a:r>
              <a:rPr lang="en-US" sz="7200" dirty="0">
                <a:solidFill>
                  <a:srgbClr val="C00000"/>
                </a:solidFill>
              </a:rPr>
              <a:t> homme </a:t>
            </a:r>
            <a:r>
              <a:rPr lang="en-US" sz="7200" dirty="0" err="1">
                <a:solidFill>
                  <a:srgbClr val="C00000"/>
                </a:solidFill>
              </a:rPr>
              <a:t>sait</a:t>
            </a:r>
            <a:r>
              <a:rPr lang="en-US" sz="7200" dirty="0">
                <a:solidFill>
                  <a:srgbClr val="C00000"/>
                </a:solidFill>
              </a:rPr>
              <a:t> </a:t>
            </a:r>
            <a:r>
              <a:rPr lang="en-US" sz="7200" dirty="0" err="1">
                <a:solidFill>
                  <a:srgbClr val="C00000"/>
                </a:solidFill>
              </a:rPr>
              <a:t>parler</a:t>
            </a:r>
            <a:r>
              <a:rPr lang="en-US" sz="7200" dirty="0">
                <a:solidFill>
                  <a:srgbClr val="C00000"/>
                </a:solidFill>
              </a:rPr>
              <a:t>, </a:t>
            </a:r>
            <a:r>
              <a:rPr lang="en-US" sz="7200" dirty="0" err="1">
                <a:solidFill>
                  <a:srgbClr val="C00000"/>
                </a:solidFill>
              </a:rPr>
              <a:t>autant</a:t>
            </a:r>
            <a:r>
              <a:rPr lang="en-US" sz="7200" dirty="0">
                <a:solidFill>
                  <a:srgbClr val="C00000"/>
                </a:solidFill>
              </a:rPr>
              <a:t> de </a:t>
            </a:r>
            <a:r>
              <a:rPr lang="en-US" sz="7200" dirty="0" err="1">
                <a:solidFill>
                  <a:srgbClr val="C00000"/>
                </a:solidFill>
              </a:rPr>
              <a:t>fois</a:t>
            </a:r>
            <a:r>
              <a:rPr lang="en-US" sz="7200" dirty="0">
                <a:solidFill>
                  <a:srgbClr val="C00000"/>
                </a:solidFill>
              </a:rPr>
              <a:t> </a:t>
            </a:r>
            <a:r>
              <a:rPr lang="en-US" sz="7200" dirty="0" err="1">
                <a:solidFill>
                  <a:srgbClr val="C00000"/>
                </a:solidFill>
              </a:rPr>
              <a:t>est-il</a:t>
            </a:r>
            <a:r>
              <a:rPr lang="en-US" sz="7200" dirty="0">
                <a:solidFill>
                  <a:srgbClr val="C00000"/>
                </a:solidFill>
              </a:rPr>
              <a:t> homme</a:t>
            </a:r>
            <a:r>
              <a:rPr lang="en-US" sz="7200" dirty="0" smtClean="0">
                <a:solidFill>
                  <a:srgbClr val="C00000"/>
                </a:solidFill>
              </a:rPr>
              <a:t>.”</a:t>
            </a:r>
            <a:r>
              <a:rPr lang="en-US" sz="7200" dirty="0">
                <a:solidFill>
                  <a:srgbClr val="C00000"/>
                </a:solidFill>
              </a:rPr>
              <a:t>	</a:t>
            </a:r>
            <a:endParaRPr lang="en-US" sz="7200" dirty="0" smtClean="0">
              <a:solidFill>
                <a:srgbClr val="C00000"/>
              </a:solidFill>
            </a:endParaRPr>
          </a:p>
          <a:p>
            <a:endParaRPr lang="en-US" sz="96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49080"/>
            <a:ext cx="345638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6588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961" y="32970"/>
            <a:ext cx="489261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“</a:t>
            </a:r>
            <a:r>
              <a:rPr lang="ru-RU" sz="7200" dirty="0" err="1" smtClean="0">
                <a:solidFill>
                  <a:srgbClr val="C00000"/>
                </a:solidFill>
              </a:rPr>
              <a:t>Хто</a:t>
            </a:r>
            <a:r>
              <a:rPr lang="ru-RU" sz="7200" dirty="0" smtClean="0">
                <a:solidFill>
                  <a:srgbClr val="C00000"/>
                </a:solidFill>
              </a:rPr>
              <a:t> </a:t>
            </a:r>
            <a:r>
              <a:rPr lang="ru-RU" sz="7200" dirty="0" err="1">
                <a:solidFill>
                  <a:srgbClr val="C00000"/>
                </a:solidFill>
              </a:rPr>
              <a:t>знає</a:t>
            </a:r>
            <a:r>
              <a:rPr lang="ru-RU" sz="7200" dirty="0">
                <a:solidFill>
                  <a:srgbClr val="C00000"/>
                </a:solidFill>
              </a:rPr>
              <a:t> </a:t>
            </a:r>
            <a:r>
              <a:rPr lang="ru-RU" sz="7200" dirty="0" err="1">
                <a:solidFill>
                  <a:srgbClr val="C00000"/>
                </a:solidFill>
              </a:rPr>
              <a:t>багато</a:t>
            </a:r>
            <a:r>
              <a:rPr lang="ru-RU" sz="7200" dirty="0">
                <a:solidFill>
                  <a:srgbClr val="C00000"/>
                </a:solidFill>
              </a:rPr>
              <a:t> </a:t>
            </a:r>
            <a:r>
              <a:rPr lang="ru-RU" sz="7200" dirty="0" err="1">
                <a:solidFill>
                  <a:srgbClr val="C00000"/>
                </a:solidFill>
              </a:rPr>
              <a:t>мов</a:t>
            </a:r>
            <a:r>
              <a:rPr lang="ru-RU" sz="7200" dirty="0">
                <a:solidFill>
                  <a:srgbClr val="C00000"/>
                </a:solidFill>
              </a:rPr>
              <a:t>, той </a:t>
            </a:r>
            <a:r>
              <a:rPr lang="ru-RU" sz="7200" dirty="0" err="1">
                <a:solidFill>
                  <a:srgbClr val="C00000"/>
                </a:solidFill>
              </a:rPr>
              <a:t>живе</a:t>
            </a:r>
            <a:r>
              <a:rPr lang="ru-RU" sz="7200" dirty="0">
                <a:solidFill>
                  <a:srgbClr val="C00000"/>
                </a:solidFill>
              </a:rPr>
              <a:t> </a:t>
            </a:r>
            <a:r>
              <a:rPr lang="ru-RU" sz="7200" dirty="0" err="1">
                <a:solidFill>
                  <a:srgbClr val="C00000"/>
                </a:solidFill>
              </a:rPr>
              <a:t>життям</a:t>
            </a:r>
            <a:r>
              <a:rPr lang="ru-RU" sz="7200" dirty="0">
                <a:solidFill>
                  <a:srgbClr val="C00000"/>
                </a:solidFill>
              </a:rPr>
              <a:t> </a:t>
            </a:r>
            <a:r>
              <a:rPr lang="ru-RU" sz="7200" dirty="0" err="1">
                <a:solidFill>
                  <a:srgbClr val="C00000"/>
                </a:solidFill>
              </a:rPr>
              <a:t>багатьох</a:t>
            </a:r>
            <a:r>
              <a:rPr lang="ru-RU" sz="7200" dirty="0">
                <a:solidFill>
                  <a:srgbClr val="C00000"/>
                </a:solidFill>
              </a:rPr>
              <a:t> </a:t>
            </a:r>
            <a:r>
              <a:rPr lang="ru-RU" sz="7200" dirty="0" smtClean="0">
                <a:solidFill>
                  <a:srgbClr val="C00000"/>
                </a:solidFill>
              </a:rPr>
              <a:t>людей</a:t>
            </a:r>
            <a:r>
              <a:rPr lang="en-US" sz="7200" dirty="0" smtClean="0">
                <a:solidFill>
                  <a:srgbClr val="C00000"/>
                </a:solidFill>
              </a:rPr>
              <a:t>”</a:t>
            </a:r>
            <a:endParaRPr lang="ru-RU" sz="7200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161" y="3068960"/>
            <a:ext cx="4104456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09651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229600" cy="5832623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5400" b="1" dirty="0" smtClean="0">
                <a:solidFill>
                  <a:srgbClr val="420000"/>
                </a:solidFill>
                <a:latin typeface="Arial" charset="0"/>
              </a:rPr>
              <a:t/>
            </a:r>
            <a:br>
              <a:rPr lang="ru-RU" sz="5400" b="1" dirty="0" smtClean="0">
                <a:solidFill>
                  <a:srgbClr val="420000"/>
                </a:solidFill>
                <a:latin typeface="Arial" charset="0"/>
              </a:rPr>
            </a:br>
            <a:r>
              <a:rPr lang="en-US" sz="5400" b="1" dirty="0" smtClean="0">
                <a:solidFill>
                  <a:srgbClr val="420000"/>
                </a:solidFill>
                <a:latin typeface="Arial" charset="0"/>
              </a:rPr>
              <a:t>“</a:t>
            </a:r>
            <a:r>
              <a:rPr lang="de-DE" sz="6000" b="1" dirty="0" smtClean="0">
                <a:solidFill>
                  <a:srgbClr val="420000"/>
                </a:solidFill>
                <a:latin typeface="Arial" charset="0"/>
              </a:rPr>
              <a:t>Wer </a:t>
            </a:r>
            <a:r>
              <a:rPr lang="de-DE" sz="6000" b="1" dirty="0">
                <a:solidFill>
                  <a:srgbClr val="420000"/>
                </a:solidFill>
                <a:latin typeface="Arial" charset="0"/>
              </a:rPr>
              <a:t>fremde Sprache nicht kennt, </a:t>
            </a:r>
            <a:r>
              <a:rPr lang="de-DE" sz="6000" b="1" dirty="0" err="1">
                <a:solidFill>
                  <a:srgbClr val="420000"/>
                </a:solidFill>
                <a:latin typeface="Arial" charset="0"/>
              </a:rPr>
              <a:t>weiss</a:t>
            </a:r>
            <a:r>
              <a:rPr lang="de-DE" sz="6000" b="1" dirty="0">
                <a:solidFill>
                  <a:srgbClr val="420000"/>
                </a:solidFill>
                <a:latin typeface="Arial" charset="0"/>
              </a:rPr>
              <a:t> nichts von seiner </a:t>
            </a:r>
            <a:r>
              <a:rPr lang="de-DE" sz="6000" b="1" dirty="0" smtClean="0">
                <a:solidFill>
                  <a:srgbClr val="420000"/>
                </a:solidFill>
                <a:latin typeface="Arial" charset="0"/>
              </a:rPr>
              <a:t>eigenen“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77072"/>
            <a:ext cx="4608512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5153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/>
          </p:cNvSpPr>
          <p:nvPr>
            <p:ph type="subTitle" idx="1"/>
          </p:nvPr>
        </p:nvSpPr>
        <p:spPr>
          <a:xfrm>
            <a:off x="457200" y="620712"/>
            <a:ext cx="8229600" cy="5832623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6000" b="1" dirty="0" smtClean="0">
                <a:solidFill>
                  <a:srgbClr val="420000"/>
                </a:solidFill>
                <a:latin typeface="Arial" charset="0"/>
              </a:rPr>
              <a:t>«</a:t>
            </a:r>
            <a:r>
              <a:rPr lang="ru-RU" sz="6000" b="1" dirty="0" err="1">
                <a:solidFill>
                  <a:srgbClr val="420000"/>
                </a:solidFill>
                <a:latin typeface="Arial" charset="0"/>
              </a:rPr>
              <a:t>Хто</a:t>
            </a:r>
            <a:r>
              <a:rPr lang="ru-RU" sz="6000" b="1" dirty="0">
                <a:solidFill>
                  <a:srgbClr val="420000"/>
                </a:solidFill>
                <a:latin typeface="Arial" charset="0"/>
              </a:rPr>
              <a:t> не </a:t>
            </a:r>
            <a:r>
              <a:rPr lang="ru-RU" sz="6000" b="1" dirty="0" err="1">
                <a:solidFill>
                  <a:srgbClr val="420000"/>
                </a:solidFill>
                <a:latin typeface="Arial" charset="0"/>
              </a:rPr>
              <a:t>знає</a:t>
            </a:r>
            <a:r>
              <a:rPr lang="ru-RU" sz="6000" b="1" dirty="0">
                <a:solidFill>
                  <a:srgbClr val="420000"/>
                </a:solidFill>
                <a:latin typeface="Arial" charset="0"/>
              </a:rPr>
              <a:t> чужих </a:t>
            </a:r>
            <a:r>
              <a:rPr lang="ru-RU" sz="6000" b="1" dirty="0" err="1">
                <a:solidFill>
                  <a:srgbClr val="420000"/>
                </a:solidFill>
                <a:latin typeface="Arial" charset="0"/>
              </a:rPr>
              <a:t>мов</a:t>
            </a:r>
            <a:r>
              <a:rPr lang="ru-RU" sz="6000" b="1" dirty="0">
                <a:solidFill>
                  <a:srgbClr val="420000"/>
                </a:solidFill>
                <a:latin typeface="Arial" charset="0"/>
              </a:rPr>
              <a:t>, той </a:t>
            </a:r>
            <a:r>
              <a:rPr lang="ru-RU" sz="6000" b="1" dirty="0" err="1">
                <a:solidFill>
                  <a:srgbClr val="420000"/>
                </a:solidFill>
                <a:latin typeface="Arial" charset="0"/>
              </a:rPr>
              <a:t>нiчого</a:t>
            </a:r>
            <a:r>
              <a:rPr lang="ru-RU" sz="6000" b="1" dirty="0">
                <a:solidFill>
                  <a:srgbClr val="420000"/>
                </a:solidFill>
                <a:latin typeface="Arial" charset="0"/>
              </a:rPr>
              <a:t> не </a:t>
            </a:r>
            <a:r>
              <a:rPr lang="ru-RU" sz="6000" b="1" dirty="0" err="1">
                <a:solidFill>
                  <a:srgbClr val="420000"/>
                </a:solidFill>
                <a:latin typeface="Arial" charset="0"/>
              </a:rPr>
              <a:t>вiдає</a:t>
            </a:r>
            <a:r>
              <a:rPr lang="ru-RU" sz="6000" b="1" dirty="0">
                <a:solidFill>
                  <a:srgbClr val="420000"/>
                </a:solidFill>
                <a:latin typeface="Arial" charset="0"/>
              </a:rPr>
              <a:t> про свою </a:t>
            </a:r>
            <a:r>
              <a:rPr lang="ru-RU" sz="6000" b="1" dirty="0" err="1">
                <a:solidFill>
                  <a:srgbClr val="420000"/>
                </a:solidFill>
                <a:latin typeface="Arial" charset="0"/>
              </a:rPr>
              <a:t>власну</a:t>
            </a:r>
            <a:r>
              <a:rPr lang="ru-RU" sz="6000" b="1" dirty="0">
                <a:solidFill>
                  <a:srgbClr val="420000"/>
                </a:solidFill>
                <a:latin typeface="Arial" charset="0"/>
              </a:rPr>
              <a:t>»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ru-RU" b="1" i="1" dirty="0" smtClean="0">
              <a:solidFill>
                <a:srgbClr val="420000"/>
              </a:solidFill>
              <a:latin typeface="Arial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504056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5816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8864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 smtClean="0">
                <a:solidFill>
                  <a:srgbClr val="ACCBF9">
                    <a:lumMod val="50000"/>
                  </a:srgbClr>
                </a:solidFill>
                <a:latin typeface="Curlz MT" pitchFamily="82" charset="0"/>
              </a:rPr>
              <a:t>Did you know that...</a:t>
            </a:r>
            <a:endParaRPr lang="ru-RU" sz="7200" b="1" i="1" dirty="0">
              <a:solidFill>
                <a:srgbClr val="ACCBF9">
                  <a:lumMod val="50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299805"/>
            <a:ext cx="47525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  - Most </a:t>
            </a:r>
            <a:r>
              <a:rPr lang="en-US" sz="2800" dirty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European languages belong to three broad </a:t>
            </a:r>
            <a:r>
              <a:rPr lang="en-US" sz="2800" dirty="0" smtClean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groups:  Germanic</a:t>
            </a:r>
            <a:r>
              <a:rPr lang="en-US" sz="2800" dirty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, Romance and Slavic.</a:t>
            </a:r>
          </a:p>
          <a:p>
            <a:r>
              <a:rPr lang="en-US" sz="2800" dirty="0">
                <a:solidFill>
                  <a:srgbClr val="ACCBF9">
                    <a:lumMod val="50000"/>
                  </a:srgbClr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 </a:t>
            </a:r>
            <a:r>
              <a:rPr lang="en-US" sz="2800" dirty="0" smtClean="0">
                <a:solidFill>
                  <a:srgbClr val="ACCBF9">
                    <a:lumMod val="50000"/>
                  </a:srgbClr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Most </a:t>
            </a:r>
            <a:r>
              <a:rPr lang="en-US" sz="2800" dirty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European languages use the Latin alphabet. Some Slavic languages use the Cyrillic alphabet. </a:t>
            </a:r>
            <a:endParaRPr lang="en-US" sz="2800" dirty="0" smtClean="0">
              <a:solidFill>
                <a:prstClr val="black"/>
              </a:solidFill>
              <a:latin typeface="Estrangelo Edessa" panose="03080600000000000000" pitchFamily="66" charset="0"/>
              <a:cs typeface="Estrangelo Edessa" panose="03080600000000000000" pitchFamily="66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-   </a:t>
            </a:r>
            <a:r>
              <a:rPr lang="en-US" sz="2800" dirty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At least half of the world’s speak two or more languages.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Languages </a:t>
            </a:r>
            <a:r>
              <a:rPr lang="en-US" sz="2800" dirty="0">
                <a:solidFill>
                  <a:prstClr val="black"/>
                </a:solidFill>
                <a:latin typeface="Estrangelo Edessa" panose="03080600000000000000" pitchFamily="66" charset="0"/>
                <a:cs typeface="Estrangelo Edessa" panose="03080600000000000000" pitchFamily="66" charset="0"/>
              </a:rPr>
              <a:t>are constantly in contact with each other and affect each other in many ways.</a:t>
            </a:r>
          </a:p>
          <a:p>
            <a:pPr algn="just"/>
            <a:endParaRPr lang="en-US" sz="3600" dirty="0">
              <a:solidFill>
                <a:prstClr val="black"/>
              </a:solidFill>
              <a:latin typeface="Franklin Gothic Medium Cond" pitchFamily="34" charset="0"/>
            </a:endParaRPr>
          </a:p>
        </p:txBody>
      </p:sp>
      <p:pic>
        <p:nvPicPr>
          <p:cNvPr id="3074" name="Picture 2" descr="Картинки по запросу биг бе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132856"/>
            <a:ext cx="3568055" cy="341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219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248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1_Воздушный поток</vt:lpstr>
      <vt:lpstr>2_Воздушный поток</vt:lpstr>
      <vt:lpstr>День Європейських мов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Європейських мов</dc:title>
  <dc:creator>Elena</dc:creator>
  <cp:lastModifiedBy>user</cp:lastModifiedBy>
  <cp:revision>21</cp:revision>
  <dcterms:created xsi:type="dcterms:W3CDTF">2016-09-19T16:00:07Z</dcterms:created>
  <dcterms:modified xsi:type="dcterms:W3CDTF">2016-09-23T08:32:39Z</dcterms:modified>
</cp:coreProperties>
</file>