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3"/>
  </p:notesMasterIdLst>
  <p:sldIdLst>
    <p:sldId id="257" r:id="rId2"/>
    <p:sldId id="283" r:id="rId3"/>
    <p:sldId id="317" r:id="rId4"/>
    <p:sldId id="318" r:id="rId5"/>
    <p:sldId id="319" r:id="rId6"/>
    <p:sldId id="323" r:id="rId7"/>
    <p:sldId id="269" r:id="rId8"/>
    <p:sldId id="279" r:id="rId9"/>
    <p:sldId id="258" r:id="rId10"/>
    <p:sldId id="324" r:id="rId11"/>
    <p:sldId id="344" r:id="rId12"/>
    <p:sldId id="345" r:id="rId13"/>
    <p:sldId id="352" r:id="rId14"/>
    <p:sldId id="342" r:id="rId15"/>
    <p:sldId id="326" r:id="rId16"/>
    <p:sldId id="331" r:id="rId17"/>
    <p:sldId id="262" r:id="rId18"/>
    <p:sldId id="332" r:id="rId19"/>
    <p:sldId id="327" r:id="rId20"/>
    <p:sldId id="333" r:id="rId21"/>
    <p:sldId id="328" r:id="rId22"/>
    <p:sldId id="329" r:id="rId23"/>
    <p:sldId id="330" r:id="rId24"/>
    <p:sldId id="346" r:id="rId25"/>
    <p:sldId id="356" r:id="rId26"/>
    <p:sldId id="357" r:id="rId27"/>
    <p:sldId id="358" r:id="rId28"/>
    <p:sldId id="307" r:id="rId29"/>
    <p:sldId id="348" r:id="rId30"/>
    <p:sldId id="347" r:id="rId31"/>
    <p:sldId id="280" r:id="rId32"/>
    <p:sldId id="353" r:id="rId33"/>
    <p:sldId id="354" r:id="rId34"/>
    <p:sldId id="338" r:id="rId35"/>
    <p:sldId id="339" r:id="rId36"/>
    <p:sldId id="349" r:id="rId37"/>
    <p:sldId id="350" r:id="rId38"/>
    <p:sldId id="351" r:id="rId39"/>
    <p:sldId id="312" r:id="rId40"/>
    <p:sldId id="334" r:id="rId41"/>
    <p:sldId id="355" r:id="rId42"/>
    <p:sldId id="335" r:id="rId43"/>
    <p:sldId id="302" r:id="rId44"/>
    <p:sldId id="343" r:id="rId45"/>
    <p:sldId id="315" r:id="rId46"/>
    <p:sldId id="304" r:id="rId47"/>
    <p:sldId id="301" r:id="rId48"/>
    <p:sldId id="305" r:id="rId49"/>
    <p:sldId id="308" r:id="rId50"/>
    <p:sldId id="340" r:id="rId51"/>
    <p:sldId id="341" r:id="rId52"/>
  </p:sldIdLst>
  <p:sldSz cx="9144000" cy="6858000" type="screen4x3"/>
  <p:notesSz cx="6759575" cy="98679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  <a:srgbClr val="990000"/>
    <a:srgbClr val="996633"/>
    <a:srgbClr val="663300"/>
    <a:srgbClr val="800000"/>
    <a:srgbClr val="006600"/>
    <a:srgbClr val="996600"/>
    <a:srgbClr val="CC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334" autoAdjust="0"/>
    <p:restoredTop sz="90780" autoAdjust="0"/>
  </p:normalViewPr>
  <p:slideViewPr>
    <p:cSldViewPr>
      <p:cViewPr>
        <p:scale>
          <a:sx n="90" d="100"/>
          <a:sy n="90" d="100"/>
        </p:scale>
        <p:origin x="-618" y="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893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2893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EBB905E-E4C3-486C-8734-35C83CE22F23}" type="datetimeFigureOut">
              <a:rPr lang="ru-RU"/>
              <a:pPr>
                <a:defRPr/>
              </a:pPr>
              <a:t>12.03.2016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687888"/>
            <a:ext cx="5407025" cy="44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2600"/>
            <a:ext cx="2928938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372600"/>
            <a:ext cx="2928938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4918CC1-CB09-406C-A47A-252B2BEA34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1296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57AA00-34B4-4BB6-9463-55EA7E4304DD}" type="slidenum">
              <a:rPr lang="ru-RU" altLang="uk-UA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1A9B18-5B2D-4AF5-B155-96DF0D1E1041}" type="slidenum">
              <a:rPr lang="ru-RU" altLang="uk-UA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ru-RU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F0DD9E-2B38-4582-9295-87E23990EA29}" type="slidenum">
              <a:rPr lang="ru-RU" altLang="uk-UA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ru-RU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481151-605A-4D55-ACD6-47CF142B466D}" type="slidenum">
              <a:rPr lang="ru-RU" altLang="uk-UA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ru-RU" alt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FE04F-A498-4BC3-9222-C0644A9CD9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559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2E9F7-E46C-41FC-8E19-6204237286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833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5F9B8-BC79-430D-8CCC-1EB10105AE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900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03DF6-086B-4B01-98D8-E0C2492CBD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2021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C61A4-26CA-41B5-8C22-B357ED2203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97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BB60A-1AF2-48D9-B26D-C0EEAD0170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249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A86D7-9BC2-4978-99BA-46EAC0DCF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3417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5B3BC-4B16-4127-B37B-61601C4C15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100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54BDD-CBBF-4708-A9BB-4663E22E3B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376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0BE4-A809-4F4F-A18B-27691356F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6811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9C20B-FFD7-4A51-8A5A-309663DD71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42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637EA9D8-5F4E-44E2-8EA7-4F5B16F3D4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___Microsoft_Office_Word1.docx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2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2.jpe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2.jpeg"/><Relationship Id="rId7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2.jpeg"/><Relationship Id="rId7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2.jpeg"/><Relationship Id="rId7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2.jpeg"/><Relationship Id="rId7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jpeg"/><Relationship Id="rId5" Type="http://schemas.openxmlformats.org/officeDocument/2006/relationships/image" Target="../media/image112.png"/><Relationship Id="rId10" Type="http://schemas.openxmlformats.org/officeDocument/2006/relationships/image" Target="../media/image117.jpe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2.jpeg"/><Relationship Id="rId7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Relationship Id="rId9" Type="http://schemas.openxmlformats.org/officeDocument/2006/relationships/image" Target="../media/image12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2.jpeg"/><Relationship Id="rId7" Type="http://schemas.openxmlformats.org/officeDocument/2006/relationships/image" Target="../media/image128.jpeg"/><Relationship Id="rId12" Type="http://schemas.openxmlformats.org/officeDocument/2006/relationships/image" Target="../media/image1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png"/><Relationship Id="rId9" Type="http://schemas.openxmlformats.org/officeDocument/2006/relationships/image" Target="../media/image1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753600" cy="730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5" cstate="print"/>
          <a:srcRect t="18841" b="14493"/>
          <a:stretch>
            <a:fillRect/>
          </a:stretch>
        </p:blipFill>
        <p:spPr bwMode="auto">
          <a:xfrm>
            <a:off x="7168482" y="-39268"/>
            <a:ext cx="2336569" cy="1558620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2052" name="WordArt 10"/>
          <p:cNvSpPr>
            <a:spLocks noChangeArrowheads="1" noChangeShapeType="1" noTextEdit="1"/>
          </p:cNvSpPr>
          <p:nvPr/>
        </p:nvSpPr>
        <p:spPr bwMode="auto">
          <a:xfrm>
            <a:off x="468313" y="260350"/>
            <a:ext cx="6335712" cy="15113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300"/>
                    </a:gs>
                    <a:gs pos="100000">
                      <a:srgbClr val="996633"/>
                    </a:gs>
                  </a:gsLst>
                  <a:path path="rect">
                    <a:fillToRect l="50000" t="50000" r="50000" b="50000"/>
                  </a:path>
                </a:gradFill>
                <a:latin typeface="Cambria"/>
              </a:rPr>
              <a:t>ПОРТФОЛІО</a:t>
            </a:r>
          </a:p>
        </p:txBody>
      </p:sp>
      <p:sp>
        <p:nvSpPr>
          <p:cNvPr id="2053" name="Text Box 12"/>
          <p:cNvSpPr txBox="1">
            <a:spLocks noChangeArrowheads="1"/>
          </p:cNvSpPr>
          <p:nvPr/>
        </p:nvSpPr>
        <p:spPr bwMode="auto">
          <a:xfrm>
            <a:off x="4067175" y="3284538"/>
            <a:ext cx="5545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uk-UA" altLang="uk-UA" sz="4000" b="1">
              <a:latin typeface="Monotype Corsiva" pitchFamily="66" charset="0"/>
            </a:endParaRPr>
          </a:p>
        </p:txBody>
      </p:sp>
      <p:sp>
        <p:nvSpPr>
          <p:cNvPr id="2054" name="Text Box 13"/>
          <p:cNvSpPr txBox="1">
            <a:spLocks noChangeArrowheads="1"/>
          </p:cNvSpPr>
          <p:nvPr/>
        </p:nvSpPr>
        <p:spPr bwMode="auto">
          <a:xfrm>
            <a:off x="11113" y="5876925"/>
            <a:ext cx="8531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b="1" dirty="0">
                <a:solidFill>
                  <a:srgbClr val="6633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Комунальна обласна школа-інтернат ІІ-</a:t>
            </a:r>
            <a:r>
              <a:rPr lang="en-GB" b="1" dirty="0">
                <a:solidFill>
                  <a:srgbClr val="6633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III</a:t>
            </a:r>
            <a:r>
              <a:rPr lang="uk-UA" b="1" dirty="0">
                <a:solidFill>
                  <a:srgbClr val="6633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ступенів</a:t>
            </a:r>
            <a:br>
              <a:rPr lang="uk-UA" b="1" dirty="0">
                <a:solidFill>
                  <a:srgbClr val="6633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</a:br>
            <a:r>
              <a:rPr lang="uk-UA" b="1" dirty="0">
                <a:solidFill>
                  <a:srgbClr val="6633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з поглибленим вивченням окремих предметів «Багатопрофільний ліцей для обдарованих дітей»</a:t>
            </a:r>
            <a:endParaRPr lang="ru-RU" b="1" dirty="0">
              <a:solidFill>
                <a:srgbClr val="6633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59338" y="2349500"/>
            <a:ext cx="4572000" cy="59708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dirty="0" err="1">
                <a:solidFill>
                  <a:srgbClr val="8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Бучинська</a:t>
            </a:r>
            <a:r>
              <a:rPr lang="uk-UA" sz="4800" dirty="0">
                <a:solidFill>
                  <a:srgbClr val="8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Мар'яна </a:t>
            </a:r>
          </a:p>
          <a:p>
            <a:pPr algn="ctr">
              <a:defRPr/>
            </a:pPr>
            <a:r>
              <a:rPr lang="uk-UA" sz="4800" b="1" dirty="0" smtClean="0">
                <a:solidFill>
                  <a:srgbClr val="8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Георгіївна</a:t>
            </a:r>
            <a:endParaRPr lang="de-DE" sz="1600" b="1" dirty="0">
              <a:solidFill>
                <a:srgbClr val="80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de-DE" b="1" i="1" dirty="0" smtClean="0"/>
              <a:t>„</a:t>
            </a:r>
            <a:r>
              <a:rPr lang="uk-UA" b="1" i="1" dirty="0" err="1" smtClean="0"/>
              <a:t>Wer</a:t>
            </a:r>
            <a:r>
              <a:rPr lang="uk-UA" b="1" i="1" dirty="0" smtClean="0"/>
              <a:t> </a:t>
            </a:r>
            <a:r>
              <a:rPr lang="uk-UA" b="1" i="1" dirty="0" err="1"/>
              <a:t>fliegen</a:t>
            </a:r>
            <a:r>
              <a:rPr lang="uk-UA" b="1" i="1" dirty="0"/>
              <a:t> </a:t>
            </a:r>
            <a:r>
              <a:rPr lang="uk-UA" b="1" i="1" dirty="0" err="1"/>
              <a:t>lernen</a:t>
            </a:r>
            <a:r>
              <a:rPr lang="uk-UA" b="1" i="1" dirty="0"/>
              <a:t> </a:t>
            </a:r>
            <a:r>
              <a:rPr lang="uk-UA" b="1" i="1" dirty="0" err="1"/>
              <a:t>will</a:t>
            </a:r>
            <a:r>
              <a:rPr lang="uk-UA" b="1" i="1" dirty="0"/>
              <a:t>, </a:t>
            </a:r>
            <a:endParaRPr lang="de-DE" b="1" i="1" dirty="0" smtClean="0"/>
          </a:p>
          <a:p>
            <a:pPr algn="ctr">
              <a:defRPr/>
            </a:pPr>
            <a:r>
              <a:rPr lang="uk-UA" b="1" i="1" dirty="0" err="1" smtClean="0"/>
              <a:t>muß</a:t>
            </a:r>
            <a:r>
              <a:rPr lang="uk-UA" b="1" i="1" dirty="0" smtClean="0"/>
              <a:t> </a:t>
            </a:r>
            <a:r>
              <a:rPr lang="uk-UA" b="1" i="1" dirty="0" err="1"/>
              <a:t>erst</a:t>
            </a:r>
            <a:r>
              <a:rPr lang="uk-UA" b="1" i="1" dirty="0"/>
              <a:t> </a:t>
            </a:r>
            <a:r>
              <a:rPr lang="uk-UA" b="1" i="1" dirty="0" err="1"/>
              <a:t>einmal</a:t>
            </a:r>
            <a:r>
              <a:rPr lang="uk-UA" b="1" i="1" dirty="0"/>
              <a:t> </a:t>
            </a:r>
            <a:r>
              <a:rPr lang="uk-UA" b="1" i="1" dirty="0" err="1"/>
              <a:t>lernen</a:t>
            </a:r>
            <a:r>
              <a:rPr lang="uk-UA" b="1" i="1" dirty="0"/>
              <a:t> </a:t>
            </a:r>
            <a:r>
              <a:rPr lang="uk-UA" b="1" i="1" dirty="0" err="1"/>
              <a:t>mit</a:t>
            </a:r>
            <a:r>
              <a:rPr lang="uk-UA" b="1" i="1" dirty="0"/>
              <a:t> </a:t>
            </a:r>
            <a:r>
              <a:rPr lang="uk-UA" b="1" i="1" dirty="0" err="1"/>
              <a:t>beiden</a:t>
            </a:r>
            <a:r>
              <a:rPr lang="uk-UA" b="1" i="1" dirty="0"/>
              <a:t> </a:t>
            </a:r>
            <a:r>
              <a:rPr lang="uk-UA" b="1" i="1" dirty="0" err="1"/>
              <a:t>Beinen</a:t>
            </a:r>
            <a:r>
              <a:rPr lang="uk-UA" b="1" i="1" dirty="0"/>
              <a:t> </a:t>
            </a:r>
            <a:endParaRPr lang="de-DE" b="1" i="1" dirty="0" smtClean="0"/>
          </a:p>
          <a:p>
            <a:pPr algn="ctr">
              <a:defRPr/>
            </a:pPr>
            <a:r>
              <a:rPr lang="uk-UA" b="1" i="1" dirty="0" err="1" smtClean="0"/>
              <a:t>auf</a:t>
            </a:r>
            <a:r>
              <a:rPr lang="uk-UA" b="1" i="1" dirty="0" smtClean="0"/>
              <a:t> </a:t>
            </a:r>
            <a:r>
              <a:rPr lang="uk-UA" b="1" i="1" dirty="0" err="1"/>
              <a:t>dem</a:t>
            </a:r>
            <a:r>
              <a:rPr lang="uk-UA" b="1" i="1" dirty="0"/>
              <a:t> </a:t>
            </a:r>
            <a:r>
              <a:rPr lang="uk-UA" b="1" i="1" dirty="0" err="1"/>
              <a:t>Boden</a:t>
            </a:r>
            <a:r>
              <a:rPr lang="uk-UA" b="1" i="1" dirty="0"/>
              <a:t> </a:t>
            </a:r>
            <a:r>
              <a:rPr lang="uk-UA" b="1" i="1" dirty="0" err="1"/>
              <a:t>zu</a:t>
            </a:r>
            <a:r>
              <a:rPr lang="uk-UA" b="1" i="1" dirty="0"/>
              <a:t> </a:t>
            </a:r>
            <a:r>
              <a:rPr lang="uk-UA" b="1" i="1" dirty="0" err="1"/>
              <a:t>stehen</a:t>
            </a:r>
            <a:r>
              <a:rPr lang="uk-UA" b="1" i="1" dirty="0" smtClean="0"/>
              <a:t>!</a:t>
            </a:r>
            <a:r>
              <a:rPr lang="de-DE" b="1" i="1" dirty="0"/>
              <a:t> </a:t>
            </a:r>
            <a:r>
              <a:rPr lang="de-DE" b="1" i="1" dirty="0" smtClean="0"/>
              <a:t>„</a:t>
            </a:r>
            <a:endParaRPr lang="uk-UA" dirty="0"/>
          </a:p>
          <a:p>
            <a:pPr algn="ctr">
              <a:defRPr/>
            </a:pPr>
            <a:endParaRPr lang="uk-UA" sz="4000" b="1" dirty="0">
              <a:solidFill>
                <a:srgbClr val="80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endParaRPr lang="uk-UA" b="1" dirty="0">
              <a:solidFill>
                <a:srgbClr val="FF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uk-UA" b="1" dirty="0">
              <a:solidFill>
                <a:srgbClr val="FF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uk-UA" b="1" dirty="0">
              <a:solidFill>
                <a:srgbClr val="FF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uk-UA" b="1" dirty="0">
              <a:solidFill>
                <a:srgbClr val="FF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uk-UA" b="1" dirty="0">
              <a:solidFill>
                <a:srgbClr val="FF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uk-UA" b="1" dirty="0">
              <a:solidFill>
                <a:srgbClr val="FF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uk-UA" b="1" dirty="0">
              <a:solidFill>
                <a:srgbClr val="FF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uk-UA" b="1" dirty="0">
              <a:solidFill>
                <a:srgbClr val="FF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6" name="Picture 12" descr="C:\Users\utente\Desktop\DSCN062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857364"/>
            <a:ext cx="2708298" cy="389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wheel spokes="2"/>
    <p:sndAc>
      <p:stSnd>
        <p:snd r:embed="rId3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1775"/>
            <a:ext cx="975518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643044" y="-55562"/>
            <a:ext cx="1714475" cy="1142982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1028" name="Picture 4" descr="C:\Users\utente\Desktop\кабінет\DSCN0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13" y="2558120"/>
            <a:ext cx="2520280" cy="3751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кабінет\DSCN07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08" y="268626"/>
            <a:ext cx="2664296" cy="3664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tente\Desktop\кабінет\DSCN07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891"/>
            <a:ext cx="3228604" cy="21229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tente\Desktop\кабінет\DSCN07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64904"/>
            <a:ext cx="3618070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tente\Desktop\кабінет\DSCN08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05064"/>
            <a:ext cx="2555776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1775"/>
            <a:ext cx="975518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812360" y="-243408"/>
            <a:ext cx="1714475" cy="1142982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2052" name="Picture 4" descr="C:\Users\user\Documents\Desktop\Deutsch\семінари конф\серрт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3314"/>
            <a:ext cx="5292080" cy="3214686"/>
          </a:xfrm>
          <a:prstGeom prst="rect">
            <a:avLst/>
          </a:prstGeom>
          <a:noFill/>
        </p:spPr>
      </p:pic>
      <p:pic>
        <p:nvPicPr>
          <p:cNvPr id="2053" name="Picture 5" descr="C:\Users\user\Documents\Desktop\Deutsch\семінари конф\серт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908720"/>
            <a:ext cx="3929058" cy="5525236"/>
          </a:xfrm>
          <a:prstGeom prst="rect">
            <a:avLst/>
          </a:prstGeom>
          <a:noFill/>
        </p:spPr>
      </p:pic>
      <p:pic>
        <p:nvPicPr>
          <p:cNvPr id="2055" name="Picture 7" descr="C:\Users\user\Documents\Desktop\221782_50b21a3496ed4569aa9f16f69394751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88640"/>
            <a:ext cx="4286248" cy="33117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1775"/>
            <a:ext cx="975518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643044" y="-55562"/>
            <a:ext cx="1714475" cy="1142982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2056" name="Picture 8" descr="C:\Users\user\Documents\Desktop\221782_d09e6144d53447bbae7e5d65af729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4716016" cy="5472608"/>
          </a:xfrm>
          <a:prstGeom prst="rect">
            <a:avLst/>
          </a:prstGeom>
          <a:noFill/>
        </p:spPr>
      </p:pic>
      <p:pic>
        <p:nvPicPr>
          <p:cNvPr id="3074" name="Picture 2" descr="C:\Users\user\Documents\Desktop\221782_3d76225238dc4419ba10bd34a63aec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052736"/>
            <a:ext cx="3999753" cy="4680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1775"/>
            <a:ext cx="975518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643044" y="-55562"/>
            <a:ext cx="1714475" cy="1142982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10" name="Picture 3" descr="C:\Users\user\Documents\Desktop\Deutsch\семінари конф\IMG_20160302_200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4680520" cy="6597352"/>
          </a:xfrm>
          <a:prstGeom prst="rect">
            <a:avLst/>
          </a:prstGeom>
          <a:noFill/>
        </p:spPr>
      </p:pic>
      <p:pic>
        <p:nvPicPr>
          <p:cNvPr id="7" name="Picture 3" descr="C:\Users\utente\Desktop\кабінет\DSCN07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816424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1775"/>
            <a:ext cx="975518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643044" y="-55562"/>
            <a:ext cx="1714475" cy="1142982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7"/>
            <a:ext cx="5976664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9873550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" y="-268288"/>
            <a:ext cx="975518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643044" y="-55562"/>
            <a:ext cx="1714475" cy="1142982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179512" y="515929"/>
            <a:ext cx="7632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dirty="0" smtClean="0">
              <a:solidFill>
                <a:srgbClr val="FF0000"/>
              </a:solidFill>
            </a:endParaRPr>
          </a:p>
          <a:p>
            <a:pPr algn="ctr"/>
            <a:endParaRPr lang="uk-UA" dirty="0" smtClean="0">
              <a:solidFill>
                <a:srgbClr val="FF0000"/>
              </a:solidFill>
            </a:endParaRPr>
          </a:p>
          <a:p>
            <a:pPr algn="ctr"/>
            <a:r>
              <a:rPr lang="uk-UA" dirty="0" smtClean="0">
                <a:solidFill>
                  <a:srgbClr val="FF0000"/>
                </a:solidFill>
              </a:rPr>
              <a:t>Методична </a:t>
            </a:r>
            <a:r>
              <a:rPr lang="uk-UA" dirty="0">
                <a:solidFill>
                  <a:srgbClr val="FF0000"/>
                </a:solidFill>
              </a:rPr>
              <a:t>проблема </a:t>
            </a:r>
            <a:r>
              <a:rPr lang="uk-UA" dirty="0" smtClean="0">
                <a:solidFill>
                  <a:srgbClr val="FF0000"/>
                </a:solidFill>
              </a:rPr>
              <a:t>МО  ІМ:</a:t>
            </a:r>
          </a:p>
          <a:p>
            <a:pPr algn="ctr"/>
            <a:endParaRPr lang="uk-UA" dirty="0" smtClean="0">
              <a:solidFill>
                <a:srgbClr val="FF0000"/>
              </a:solidFill>
            </a:endParaRPr>
          </a:p>
          <a:p>
            <a:r>
              <a:rPr lang="uk-UA" dirty="0" smtClean="0"/>
              <a:t>« Творче спрямування діяльності вчителів на створення та забезпечення змістовної основи для всебічного розвитку особистості  з максимальним урахуванням її індивідуальних здібностей, використовуючи педагогічні технології ».</a:t>
            </a:r>
            <a:endParaRPr lang="uk-UA" dirty="0"/>
          </a:p>
          <a:p>
            <a:pPr algn="ctr"/>
            <a:endParaRPr lang="uk-UA" dirty="0" smtClean="0">
              <a:solidFill>
                <a:srgbClr val="FF0000"/>
              </a:solidFill>
            </a:endParaRPr>
          </a:p>
          <a:p>
            <a:pPr algn="ctr"/>
            <a:endParaRPr lang="uk-UA" dirty="0" smtClean="0">
              <a:solidFill>
                <a:srgbClr val="FF0000"/>
              </a:solidFill>
            </a:endParaRPr>
          </a:p>
          <a:p>
            <a:pPr algn="ctr"/>
            <a:endParaRPr lang="uk-UA" dirty="0" smtClean="0">
              <a:solidFill>
                <a:srgbClr val="FF0000"/>
              </a:solidFill>
            </a:endParaRPr>
          </a:p>
          <a:p>
            <a:pPr algn="ctr"/>
            <a:r>
              <a:rPr lang="uk-UA" dirty="0" smtClean="0">
                <a:solidFill>
                  <a:srgbClr val="FF0000"/>
                </a:solidFill>
              </a:rPr>
              <a:t>Методична проблема, над якою я працюю:</a:t>
            </a:r>
          </a:p>
          <a:p>
            <a:pPr algn="ctr"/>
            <a:endParaRPr lang="uk-UA" dirty="0" smtClean="0">
              <a:solidFill>
                <a:srgbClr val="FF0000"/>
              </a:solidFill>
            </a:endParaRPr>
          </a:p>
          <a:p>
            <a:r>
              <a:rPr lang="uk-UA" dirty="0" smtClean="0"/>
              <a:t>«Мотиваційні передумови навчання культури спілкування німецькою мовою. Розвиток творчих здібностей учнів та особистісно-орієнтований підхід до дітей із сільської місцевості».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" y="-268288"/>
            <a:ext cx="975518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643044" y="-55562"/>
            <a:ext cx="1714475" cy="1142982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611187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117" y="538651"/>
            <a:ext cx="9001000" cy="5516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85" indent="-6985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Тема самоосвіти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6985" indent="-6985" algn="ctr"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«Мотиваційні передумови навчання культури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6985" indent="-6985" algn="ctr"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спілкування німецькою мовою.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6985" indent="-6985" algn="ctr"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Розвиток творчих здібностей учнів 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6985" indent="-6985" algn="ctr"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та </a:t>
            </a:r>
            <a:r>
              <a:rPr lang="uk-UA" sz="14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особистісно-орієнтований </a:t>
            </a: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підхід 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6985" indent="-6985" algn="ctr">
              <a:lnSpc>
                <a:spcPct val="115000"/>
              </a:lnSpc>
              <a:spcAft>
                <a:spcPts val="1000"/>
              </a:spcAft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до дітей із сільської місцевості».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Мета та завдання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Систематично опрацьовувати методичну літературу та обласну педагогічно-просвітницьку газету </a:t>
            </a:r>
            <a:endParaRPr lang="uk-UA" sz="1400" dirty="0" smtClean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14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       «</a:t>
            </a: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Освіта Буковини»;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Постійно поповнювати власну бібліотеку новою методичною </a:t>
            </a:r>
            <a:r>
              <a:rPr lang="uk-UA" sz="14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літературою </a:t>
            </a: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та посібниками;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Слідкувати за </a:t>
            </a:r>
            <a:r>
              <a:rPr lang="uk-UA" sz="14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інтелектуально-телевізійними </a:t>
            </a: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передачами, завжди бути в курсі того, що відбувається в країні та за її межами;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Вивчати сучасні педагогічні технології та шляхи їх впровадження у навчальний процес.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Відвідати уроки вчителів, які проводять районі, обласні семінари з іноземних мов.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6985" indent="-6985"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 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6985" indent="-6985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Види діяльності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Вивчення психолого-педагогічної і методичної літератури;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Розробка програмно-методичного забезпечення навчального процесу;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Узагальнення і розповсюдження досвіду роботи;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uk-UA" sz="1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Підвищення кваліфікації.</a:t>
            </a:r>
            <a:endParaRPr lang="uk-UA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819452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4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 flipV="1">
            <a:off x="8459788" y="4008438"/>
            <a:ext cx="25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uk-UA" altLang="uk-UA" sz="1800" b="1">
                <a:solidFill>
                  <a:srgbClr val="990000"/>
                </a:solidFill>
                <a:latin typeface="Times New Roman" pitchFamily="18" charset="0"/>
              </a:rPr>
              <a:t>    </a:t>
            </a:r>
            <a:endParaRPr lang="ru-RU" altLang="uk-UA" sz="1800" b="1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 flipV="1">
            <a:off x="8172450" y="4941888"/>
            <a:ext cx="28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uk-UA" altLang="uk-UA" sz="1800">
              <a:latin typeface="Times New Roman" pitchFamily="18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11188" y="0"/>
            <a:ext cx="7848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uk-UA" altLang="uk-UA" sz="3000" b="1">
                <a:solidFill>
                  <a:srgbClr val="000099"/>
                </a:solidFill>
                <a:latin typeface="Monotype Corsiva" pitchFamily="66" charset="0"/>
              </a:rPr>
              <a:t>Робота над проблемою </a:t>
            </a:r>
            <a:endParaRPr lang="ru-RU" altLang="uk-UA" sz="3000" b="1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 flipH="1" flipV="1">
            <a:off x="8999538" y="3789363"/>
            <a:ext cx="288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uk-UA" sz="2000" b="1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50825" y="549275"/>
            <a:ext cx="9074150" cy="2519363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b">
            <a:normAutofit fontScale="90000"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2700" b="1" dirty="0" smtClean="0">
                <a:solidFill>
                  <a:srgbClr val="000099"/>
                </a:solidFill>
                <a:latin typeface="Monotype Corsiva" pitchFamily="66" charset="0"/>
              </a:rPr>
              <a:t>      </a:t>
            </a:r>
            <a:r>
              <a:rPr lang="ru-RU" sz="2700" b="1" dirty="0" err="1" smtClean="0">
                <a:solidFill>
                  <a:srgbClr val="000099"/>
                </a:solidFill>
                <a:latin typeface="Monotype Corsiva" pitchFamily="66" charset="0"/>
              </a:rPr>
              <a:t>Інноваційні</a:t>
            </a:r>
            <a:r>
              <a:rPr lang="ru-RU" sz="2700" b="1" dirty="0" smtClean="0">
                <a:solidFill>
                  <a:srgbClr val="000099"/>
                </a:solidFill>
                <a:latin typeface="Monotype Corsiva" pitchFamily="66" charset="0"/>
              </a:rPr>
              <a:t> </a:t>
            </a:r>
            <a:r>
              <a:rPr lang="ru-RU" sz="2700" b="1" dirty="0" err="1" smtClean="0">
                <a:solidFill>
                  <a:srgbClr val="000099"/>
                </a:solidFill>
                <a:latin typeface="Monotype Corsiva" pitchFamily="66" charset="0"/>
              </a:rPr>
              <a:t>форми</a:t>
            </a:r>
            <a:r>
              <a:rPr lang="ru-RU" sz="2700" b="1" dirty="0" smtClean="0">
                <a:solidFill>
                  <a:srgbClr val="000099"/>
                </a:solidFill>
                <a:latin typeface="Monotype Corsiva" pitchFamily="66" charset="0"/>
              </a:rPr>
              <a:t> </a:t>
            </a:r>
            <a:r>
              <a:rPr lang="ru-RU" sz="2700" b="1" dirty="0" err="1" smtClean="0">
                <a:solidFill>
                  <a:srgbClr val="000099"/>
                </a:solidFill>
                <a:latin typeface="Monotype Corsiva" pitchFamily="66" charset="0"/>
              </a:rPr>
              <a:t>роботи</a:t>
            </a:r>
            <a:r>
              <a:rPr lang="ru-RU" sz="2700" b="1" dirty="0" smtClean="0">
                <a:solidFill>
                  <a:srgbClr val="000099"/>
                </a:solidFill>
                <a:latin typeface="Monotype Corsiva" pitchFamily="66" charset="0"/>
              </a:rPr>
              <a:t> та </a:t>
            </a:r>
            <a:r>
              <a:rPr lang="ru-RU" sz="2700" b="1" dirty="0" err="1" smtClean="0">
                <a:solidFill>
                  <a:srgbClr val="000099"/>
                </a:solidFill>
                <a:latin typeface="Monotype Corsiva" pitchFamily="66" charset="0"/>
              </a:rPr>
              <a:t>технології</a:t>
            </a:r>
            <a:r>
              <a:rPr lang="ru-RU" sz="2700" b="1" dirty="0" smtClean="0">
                <a:solidFill>
                  <a:srgbClr val="000099"/>
                </a:solidFill>
                <a:latin typeface="Monotype Corsiva" pitchFamily="66" charset="0"/>
              </a:rPr>
              <a:t>, </a:t>
            </a:r>
            <a:r>
              <a:rPr lang="ru-RU" sz="2700" b="1" dirty="0" err="1" smtClean="0">
                <a:solidFill>
                  <a:srgbClr val="000099"/>
                </a:solidFill>
                <a:latin typeface="Monotype Corsiva" pitchFamily="66" charset="0"/>
              </a:rPr>
              <a:t>що</a:t>
            </a:r>
            <a:r>
              <a:rPr lang="ru-RU" sz="2700" b="1" dirty="0" smtClean="0">
                <a:solidFill>
                  <a:srgbClr val="000099"/>
                </a:solidFill>
                <a:latin typeface="Monotype Corsiva" pitchFamily="66" charset="0"/>
              </a:rPr>
              <a:t> </a:t>
            </a:r>
            <a:r>
              <a:rPr lang="ru-RU" sz="2700" b="1" dirty="0" err="1" smtClean="0">
                <a:solidFill>
                  <a:srgbClr val="000099"/>
                </a:solidFill>
                <a:latin typeface="Monotype Corsiva" pitchFamily="66" charset="0"/>
              </a:rPr>
              <a:t>використовую</a:t>
            </a:r>
            <a:r>
              <a:rPr lang="ru-RU" sz="2700" b="1" dirty="0" smtClean="0">
                <a:solidFill>
                  <a:srgbClr val="000099"/>
                </a:solidFill>
                <a:latin typeface="Monotype Corsiva" pitchFamily="66" charset="0"/>
              </a:rPr>
              <a:t>:</a:t>
            </a:r>
            <a:r>
              <a:rPr lang="ru-RU" sz="2700" dirty="0" smtClean="0"/>
              <a:t>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000" b="1" dirty="0" err="1" smtClean="0"/>
              <a:t>елементи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технології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особистісно-орієнтованого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навчання</a:t>
            </a:r>
            <a:r>
              <a:rPr lang="ru-RU" sz="2200" dirty="0" smtClean="0"/>
              <a:t>: </a:t>
            </a:r>
            <a:r>
              <a:rPr lang="ru-RU" sz="2200" dirty="0" err="1" smtClean="0"/>
              <a:t>театралізація</a:t>
            </a:r>
            <a:r>
              <a:rPr lang="ru-RU" sz="2200" dirty="0" smtClean="0"/>
              <a:t>;</a:t>
            </a:r>
            <a:br>
              <a:rPr lang="ru-RU" sz="2200" dirty="0" smtClean="0"/>
            </a:br>
            <a:r>
              <a:rPr lang="ru-RU" sz="2000" b="1" dirty="0" err="1" smtClean="0"/>
              <a:t>елементи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проектних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технологій</a:t>
            </a:r>
            <a:r>
              <a:rPr lang="ru-RU" sz="2000" b="1" dirty="0" smtClean="0"/>
              <a:t>: </a:t>
            </a:r>
            <a:r>
              <a:rPr lang="ru-RU" sz="2200" dirty="0" smtClean="0"/>
              <a:t> </a:t>
            </a:r>
            <a:r>
              <a:rPr lang="ru-RU" sz="2200" dirty="0" err="1" smtClean="0"/>
              <a:t>міні-проекти</a:t>
            </a:r>
            <a:r>
              <a:rPr lang="ru-RU" sz="2200" dirty="0" smtClean="0"/>
              <a:t>; </a:t>
            </a:r>
            <a:br>
              <a:rPr lang="ru-RU" sz="2200" dirty="0" smtClean="0"/>
            </a:br>
            <a:r>
              <a:rPr lang="ru-RU" sz="2000" b="1" dirty="0" err="1" smtClean="0"/>
              <a:t>елементи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технології</a:t>
            </a:r>
            <a:r>
              <a:rPr lang="ru-RU" sz="2000" b="1" dirty="0" smtClean="0"/>
              <a:t> критичного </a:t>
            </a:r>
            <a:r>
              <a:rPr lang="ru-RU" sz="2000" b="1" dirty="0" err="1" smtClean="0"/>
              <a:t>мислення</a:t>
            </a:r>
            <a:r>
              <a:rPr lang="ru-RU" sz="2000" b="1" dirty="0" smtClean="0"/>
              <a:t>: </a:t>
            </a:r>
            <a:r>
              <a:rPr lang="ru-RU" sz="2200" dirty="0" err="1" smtClean="0"/>
              <a:t>мозковий</a:t>
            </a:r>
            <a:r>
              <a:rPr lang="ru-RU" sz="2200" dirty="0" smtClean="0"/>
              <a:t> штурм,  </a:t>
            </a:r>
            <a:r>
              <a:rPr lang="ru-RU" sz="2200" dirty="0" err="1" smtClean="0"/>
              <a:t>асоціативний</a:t>
            </a:r>
            <a:r>
              <a:rPr lang="ru-RU" sz="2200" dirty="0" smtClean="0"/>
              <a:t> кущ, </a:t>
            </a:r>
            <a:r>
              <a:rPr lang="ru-RU" sz="2200" dirty="0" err="1" smtClean="0"/>
              <a:t>читання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з</a:t>
            </a:r>
            <a:r>
              <a:rPr lang="ru-RU" sz="2200" dirty="0" smtClean="0"/>
              <a:t> </a:t>
            </a:r>
            <a:r>
              <a:rPr lang="ru-RU" sz="2200" dirty="0" err="1" smtClean="0"/>
              <a:t>елементами</a:t>
            </a:r>
            <a:r>
              <a:rPr lang="ru-RU" sz="2200" dirty="0" smtClean="0"/>
              <a:t> </a:t>
            </a:r>
            <a:r>
              <a:rPr lang="ru-RU" sz="2200" dirty="0" err="1" smtClean="0"/>
              <a:t>графічних</a:t>
            </a:r>
            <a:r>
              <a:rPr lang="ru-RU" sz="2200" dirty="0" smtClean="0"/>
              <a:t> </a:t>
            </a:r>
            <a:r>
              <a:rPr lang="ru-RU" sz="2200" dirty="0" err="1" smtClean="0"/>
              <a:t>позначок</a:t>
            </a:r>
            <a:r>
              <a:rPr lang="ru-RU" sz="2200" dirty="0" smtClean="0"/>
              <a:t> та </a:t>
            </a:r>
            <a:r>
              <a:rPr lang="ru-RU" sz="2200" dirty="0" err="1" smtClean="0"/>
              <a:t>малюнків</a:t>
            </a:r>
            <a:r>
              <a:rPr lang="ru-RU" sz="2200" dirty="0" smtClean="0"/>
              <a:t>;</a:t>
            </a:r>
            <a:br>
              <a:rPr lang="ru-RU" sz="2200" dirty="0" smtClean="0"/>
            </a:br>
            <a:r>
              <a:rPr lang="ru-RU" sz="2200" dirty="0" err="1" smtClean="0"/>
              <a:t>елементи</a:t>
            </a:r>
            <a:r>
              <a:rPr lang="ru-RU" sz="2200" dirty="0" smtClean="0"/>
              <a:t> </a:t>
            </a:r>
            <a:r>
              <a:rPr lang="ru-RU" sz="2200" dirty="0" err="1" smtClean="0"/>
              <a:t>комп’ютерних</a:t>
            </a:r>
            <a:r>
              <a:rPr lang="ru-RU" sz="2200" dirty="0" smtClean="0"/>
              <a:t> </a:t>
            </a:r>
            <a:r>
              <a:rPr lang="ru-RU" sz="2200" dirty="0" err="1" smtClean="0"/>
              <a:t>технологій</a:t>
            </a:r>
            <a:r>
              <a:rPr lang="ru-RU" sz="2200" dirty="0" smtClean="0"/>
              <a:t>: </a:t>
            </a:r>
            <a:r>
              <a:rPr lang="ru-RU" sz="2200" dirty="0" err="1" smtClean="0"/>
              <a:t>випуск</a:t>
            </a:r>
            <a:r>
              <a:rPr lang="ru-RU" sz="2200" dirty="0" smtClean="0"/>
              <a:t> </a:t>
            </a:r>
            <a:r>
              <a:rPr lang="ru-RU" sz="2200" dirty="0" err="1" smtClean="0"/>
              <a:t>тематичних</a:t>
            </a:r>
            <a:r>
              <a:rPr lang="ru-RU" sz="2200" dirty="0" smtClean="0"/>
              <a:t>  газет, </a:t>
            </a:r>
            <a:r>
              <a:rPr lang="ru-RU" sz="2200" dirty="0" err="1" smtClean="0"/>
              <a:t>створення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презентацій</a:t>
            </a:r>
            <a:r>
              <a:rPr lang="ru-RU" sz="2200" dirty="0" smtClean="0"/>
              <a:t> у </a:t>
            </a:r>
            <a:r>
              <a:rPr lang="ru-RU" sz="2200" dirty="0" err="1" smtClean="0"/>
              <a:t>програмі</a:t>
            </a:r>
            <a:r>
              <a:rPr lang="ru-RU" sz="2200" dirty="0" smtClean="0"/>
              <a:t> </a:t>
            </a:r>
            <a:r>
              <a:rPr lang="ru-RU" sz="2200" dirty="0" err="1" smtClean="0"/>
              <a:t>Microsoft</a:t>
            </a:r>
            <a:r>
              <a:rPr lang="ru-RU" sz="2200" dirty="0" smtClean="0"/>
              <a:t> </a:t>
            </a:r>
            <a:r>
              <a:rPr lang="ru-RU" sz="2200" dirty="0" err="1" smtClean="0"/>
              <a:t>Power</a:t>
            </a:r>
            <a:r>
              <a:rPr lang="ru-RU" sz="2200" dirty="0" smtClean="0"/>
              <a:t> </a:t>
            </a:r>
            <a:r>
              <a:rPr lang="ru-RU" sz="2200" dirty="0" err="1" smtClean="0"/>
              <a:t>Point</a:t>
            </a:r>
            <a:r>
              <a:rPr lang="uk-UA" sz="2200" dirty="0" smtClean="0"/>
              <a:t>, власне відео</a:t>
            </a:r>
            <a:endParaRPr lang="ru-RU" sz="2200" b="1" dirty="0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6" name="Скругленный прямоугольник 6"/>
          <p:cNvSpPr/>
          <p:nvPr/>
        </p:nvSpPr>
        <p:spPr>
          <a:xfrm>
            <a:off x="2428860" y="4071942"/>
            <a:ext cx="2951162" cy="863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i="1" dirty="0">
                <a:solidFill>
                  <a:srgbClr val="FF0000"/>
                </a:solidFill>
                <a:latin typeface="+mj-lt"/>
              </a:rPr>
              <a:t>Інтерактивні методи</a:t>
            </a:r>
            <a:endParaRPr lang="ru-RU" sz="2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072066" y="3143248"/>
            <a:ext cx="2520950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99"/>
                </a:solidFill>
              </a:rPr>
              <a:t>«</a:t>
            </a:r>
            <a:r>
              <a:rPr lang="de-DE" b="1" dirty="0">
                <a:solidFill>
                  <a:srgbClr val="000099"/>
                </a:solidFill>
              </a:rPr>
              <a:t>Mikrofon</a:t>
            </a:r>
            <a:r>
              <a:rPr lang="uk-UA" b="1" dirty="0">
                <a:solidFill>
                  <a:srgbClr val="000099"/>
                </a:solidFill>
              </a:rPr>
              <a:t>»</a:t>
            </a:r>
            <a:r>
              <a:rPr lang="uk-UA" dirty="0">
                <a:solidFill>
                  <a:srgbClr val="000099"/>
                </a:solidFill>
              </a:rPr>
              <a:t> 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858016" y="3214686"/>
            <a:ext cx="2592388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99"/>
                </a:solidFill>
              </a:rPr>
              <a:t>Рольові ігри “</a:t>
            </a:r>
            <a:r>
              <a:rPr lang="de-DE" b="1" dirty="0">
                <a:solidFill>
                  <a:srgbClr val="000099"/>
                </a:solidFill>
              </a:rPr>
              <a:t>Rollenspiele</a:t>
            </a:r>
            <a:r>
              <a:rPr lang="uk-UA" b="1" dirty="0">
                <a:solidFill>
                  <a:srgbClr val="000099"/>
                </a:solidFill>
              </a:rPr>
              <a:t>”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857620" y="5072074"/>
            <a:ext cx="3313112" cy="1150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rgbClr val="000099"/>
                </a:solidFill>
              </a:rPr>
              <a:t>Асоціативні ігри </a:t>
            </a:r>
            <a:r>
              <a:rPr lang="uk-UA" b="1" i="1" dirty="0">
                <a:solidFill>
                  <a:srgbClr val="000099"/>
                </a:solidFill>
              </a:rPr>
              <a:t>“</a:t>
            </a:r>
            <a:r>
              <a:rPr lang="de-DE" b="1" i="1" dirty="0">
                <a:solidFill>
                  <a:srgbClr val="000099"/>
                </a:solidFill>
              </a:rPr>
              <a:t>Assoziationspiele</a:t>
            </a:r>
            <a:r>
              <a:rPr lang="uk-UA" b="1" i="1" dirty="0">
                <a:solidFill>
                  <a:srgbClr val="000099"/>
                </a:solidFill>
              </a:rPr>
              <a:t>”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00034" y="5857892"/>
            <a:ext cx="2663825" cy="1223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99"/>
                </a:solidFill>
              </a:rPr>
              <a:t>«Мозковий штурм» “</a:t>
            </a:r>
            <a:r>
              <a:rPr lang="de-DE" b="1" dirty="0">
                <a:solidFill>
                  <a:srgbClr val="000099"/>
                </a:solidFill>
              </a:rPr>
              <a:t>Gehirnsturm</a:t>
            </a:r>
            <a:r>
              <a:rPr lang="uk-UA" b="1" dirty="0">
                <a:solidFill>
                  <a:srgbClr val="000099"/>
                </a:solidFill>
              </a:rPr>
              <a:t>”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-214346" y="3786190"/>
            <a:ext cx="2447925" cy="935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Проект</a:t>
            </a:r>
          </a:p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(</a:t>
            </a:r>
            <a:r>
              <a:rPr lang="ru-RU" b="1" dirty="0" err="1">
                <a:solidFill>
                  <a:srgbClr val="000099"/>
                </a:solidFill>
              </a:rPr>
              <a:t>колажі</a:t>
            </a:r>
            <a:r>
              <a:rPr lang="ru-RU" b="1" dirty="0">
                <a:solidFill>
                  <a:srgbClr val="000099"/>
                </a:solidFill>
              </a:rPr>
              <a:t>, </a:t>
            </a:r>
            <a:r>
              <a:rPr lang="ru-RU" b="1" dirty="0" err="1">
                <a:solidFill>
                  <a:srgbClr val="000099"/>
                </a:solidFill>
              </a:rPr>
              <a:t>афіші,газети</a:t>
            </a:r>
            <a:r>
              <a:rPr lang="ru-RU" b="1" dirty="0">
                <a:solidFill>
                  <a:srgbClr val="000099"/>
                </a:solidFill>
              </a:rPr>
              <a:t>)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771775" y="3213100"/>
            <a:ext cx="2952750" cy="7921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99"/>
                </a:solidFill>
              </a:rPr>
              <a:t>«Коло ідей»</a:t>
            </a:r>
          </a:p>
          <a:p>
            <a:pPr algn="ctr">
              <a:defRPr/>
            </a:pPr>
            <a:r>
              <a:rPr lang="uk-UA" b="1" dirty="0">
                <a:solidFill>
                  <a:srgbClr val="000099"/>
                </a:solidFill>
              </a:rPr>
              <a:t>«</a:t>
            </a:r>
            <a:r>
              <a:rPr lang="de-DE" b="1" dirty="0">
                <a:solidFill>
                  <a:srgbClr val="000099"/>
                </a:solidFill>
              </a:rPr>
              <a:t>Kreis der</a:t>
            </a:r>
            <a:endParaRPr lang="uk-UA" b="1" dirty="0">
              <a:solidFill>
                <a:srgbClr val="000099"/>
              </a:solidFill>
            </a:endParaRPr>
          </a:p>
          <a:p>
            <a:pPr algn="ctr">
              <a:defRPr/>
            </a:pPr>
            <a:r>
              <a:rPr lang="de-DE" b="1" dirty="0">
                <a:solidFill>
                  <a:srgbClr val="000099"/>
                </a:solidFill>
              </a:rPr>
              <a:t>Ideen</a:t>
            </a:r>
            <a:r>
              <a:rPr lang="uk-UA" b="1" dirty="0">
                <a:solidFill>
                  <a:srgbClr val="000099"/>
                </a:solidFill>
              </a:rPr>
              <a:t>»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572132" y="4143380"/>
            <a:ext cx="3313112" cy="1150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err="1" smtClean="0">
                <a:solidFill>
                  <a:srgbClr val="000099"/>
                </a:solidFill>
              </a:rPr>
              <a:t>Аналіз-Свот</a:t>
            </a:r>
            <a:r>
              <a:rPr lang="uk-UA" dirty="0" smtClean="0">
                <a:solidFill>
                  <a:srgbClr val="000099"/>
                </a:solidFill>
              </a:rPr>
              <a:t> </a:t>
            </a:r>
            <a:r>
              <a:rPr lang="uk-UA" b="1" i="1" dirty="0" smtClean="0">
                <a:solidFill>
                  <a:srgbClr val="000099"/>
                </a:solidFill>
              </a:rPr>
              <a:t>“</a:t>
            </a:r>
            <a:r>
              <a:rPr lang="en-US" b="1" i="1" dirty="0" err="1" smtClean="0">
                <a:solidFill>
                  <a:srgbClr val="000099"/>
                </a:solidFill>
              </a:rPr>
              <a:t>Swot</a:t>
            </a:r>
            <a:r>
              <a:rPr lang="uk-UA" b="1" i="1" dirty="0" smtClean="0">
                <a:solidFill>
                  <a:srgbClr val="000099"/>
                </a:solidFill>
              </a:rPr>
              <a:t>”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715140" y="5143512"/>
            <a:ext cx="3313112" cy="1150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>
                <a:solidFill>
                  <a:srgbClr val="000099"/>
                </a:solidFill>
              </a:rPr>
              <a:t>Ажурна плитка </a:t>
            </a:r>
            <a:r>
              <a:rPr lang="uk-UA" b="1" i="1" dirty="0" err="1" smtClean="0">
                <a:solidFill>
                  <a:srgbClr val="000099"/>
                </a:solidFill>
              </a:rPr>
              <a:t>“Пазли”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786050" y="6000768"/>
            <a:ext cx="3313112" cy="1150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 smtClean="0">
                <a:solidFill>
                  <a:srgbClr val="000099"/>
                </a:solidFill>
              </a:rPr>
              <a:t>Дискусія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0" y="4572008"/>
            <a:ext cx="2663825" cy="1223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solidFill>
                  <a:srgbClr val="000099"/>
                </a:solidFill>
              </a:rPr>
              <a:t>«</a:t>
            </a:r>
            <a:r>
              <a:rPr lang="uk-UA" b="1" dirty="0" err="1" smtClean="0">
                <a:solidFill>
                  <a:srgbClr val="000099"/>
                </a:solidFill>
              </a:rPr>
              <a:t>Критерійний</a:t>
            </a:r>
            <a:r>
              <a:rPr lang="uk-UA" b="1" dirty="0" smtClean="0">
                <a:solidFill>
                  <a:srgbClr val="000099"/>
                </a:solidFill>
              </a:rPr>
              <a:t> покер» “</a:t>
            </a:r>
            <a:r>
              <a:rPr lang="de-DE" b="1" dirty="0" err="1" smtClean="0">
                <a:solidFill>
                  <a:srgbClr val="000099"/>
                </a:solidFill>
              </a:rPr>
              <a:t>Kriteriumspoker</a:t>
            </a:r>
            <a:r>
              <a:rPr lang="uk-UA" b="1" dirty="0" smtClean="0">
                <a:solidFill>
                  <a:srgbClr val="000099"/>
                </a:solidFill>
              </a:rPr>
              <a:t>”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1928794" y="5072074"/>
            <a:ext cx="2663825" cy="1223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solidFill>
                  <a:srgbClr val="000099"/>
                </a:solidFill>
              </a:rPr>
              <a:t>Аналіз документів </a:t>
            </a:r>
            <a:r>
              <a:rPr lang="uk-UA" b="1" dirty="0" err="1" smtClean="0">
                <a:solidFill>
                  <a:srgbClr val="000099"/>
                </a:solidFill>
              </a:rPr>
              <a:t>“за”</a:t>
            </a:r>
            <a:r>
              <a:rPr lang="uk-UA" b="1" dirty="0" smtClean="0">
                <a:solidFill>
                  <a:srgbClr val="000099"/>
                </a:solidFill>
              </a:rPr>
              <a:t> і </a:t>
            </a:r>
            <a:r>
              <a:rPr lang="uk-UA" b="1" dirty="0" err="1" smtClean="0">
                <a:solidFill>
                  <a:srgbClr val="000099"/>
                </a:solidFill>
              </a:rPr>
              <a:t>“проти”</a:t>
            </a:r>
            <a:r>
              <a:rPr lang="uk-UA" b="1" dirty="0" smtClean="0">
                <a:solidFill>
                  <a:srgbClr val="000099"/>
                </a:solidFill>
              </a:rPr>
              <a:t> 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000100" y="3071810"/>
            <a:ext cx="2447925" cy="935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solidFill>
                  <a:srgbClr val="000099"/>
                </a:solidFill>
              </a:rPr>
              <a:t>Зупинки з завданнями</a:t>
            </a:r>
            <a:endParaRPr lang="ru-RU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-243408"/>
            <a:ext cx="1920875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275082"/>
            <a:ext cx="5103763" cy="125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751344"/>
            <a:ext cx="87484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>
              <a:solidFill>
                <a:srgbClr val="FF0000"/>
              </a:solidFill>
            </a:endParaRPr>
          </a:p>
          <a:p>
            <a:r>
              <a:rPr lang="uk-UA" dirty="0" smtClean="0">
                <a:solidFill>
                  <a:srgbClr val="FF0000"/>
                </a:solidFill>
              </a:rPr>
              <a:t>Інноваційні </a:t>
            </a:r>
            <a:r>
              <a:rPr lang="uk-UA" dirty="0">
                <a:solidFill>
                  <a:srgbClr val="FF0000"/>
                </a:solidFill>
              </a:rPr>
              <a:t>форми роботи та технології,</a:t>
            </a:r>
          </a:p>
          <a:p>
            <a:r>
              <a:rPr lang="uk-UA" dirty="0">
                <a:solidFill>
                  <a:srgbClr val="FF0000"/>
                </a:solidFill>
              </a:rPr>
              <a:t> що використовую.</a:t>
            </a:r>
          </a:p>
          <a:p>
            <a:endParaRPr lang="uk-UA" dirty="0"/>
          </a:p>
          <a:p>
            <a:r>
              <a:rPr lang="uk-UA" dirty="0"/>
              <a:t>•	Елементи технології особистісно-орієнтованого навчання: «театралізація».</a:t>
            </a:r>
          </a:p>
          <a:p>
            <a:endParaRPr lang="uk-UA" dirty="0"/>
          </a:p>
          <a:p>
            <a:r>
              <a:rPr lang="uk-UA" dirty="0"/>
              <a:t>•	Елементи проектних технологій: «міні-проекти».</a:t>
            </a:r>
          </a:p>
          <a:p>
            <a:endParaRPr lang="uk-UA" dirty="0"/>
          </a:p>
          <a:p>
            <a:r>
              <a:rPr lang="uk-UA" dirty="0"/>
              <a:t>•	Елементи технології критичного мислення: «Мозковий штурм», </a:t>
            </a:r>
            <a:r>
              <a:rPr lang="uk-UA" dirty="0" smtClean="0"/>
              <a:t>      </a:t>
            </a:r>
          </a:p>
          <a:p>
            <a:r>
              <a:rPr lang="uk-UA" dirty="0" smtClean="0"/>
              <a:t> «     Асоціативний </a:t>
            </a:r>
            <a:r>
              <a:rPr lang="uk-UA" dirty="0"/>
              <a:t>кущ», «Робота в парах», «Дискусія», «</a:t>
            </a:r>
            <a:r>
              <a:rPr lang="uk-UA" dirty="0" err="1"/>
              <a:t>Незакінченні</a:t>
            </a:r>
            <a:r>
              <a:rPr lang="uk-UA" dirty="0"/>
              <a:t> речення», </a:t>
            </a:r>
            <a:endParaRPr lang="uk-UA" dirty="0" smtClean="0"/>
          </a:p>
          <a:p>
            <a:r>
              <a:rPr lang="uk-UA" dirty="0"/>
              <a:t> </a:t>
            </a:r>
            <a:r>
              <a:rPr lang="uk-UA" dirty="0" smtClean="0"/>
              <a:t>    «</a:t>
            </a:r>
            <a:r>
              <a:rPr lang="uk-UA" dirty="0"/>
              <a:t>Випуск тематичних газет</a:t>
            </a:r>
            <a:r>
              <a:rPr lang="uk-UA" dirty="0" smtClean="0"/>
              <a:t>», </a:t>
            </a:r>
            <a:r>
              <a:rPr lang="uk-UA" dirty="0" err="1" smtClean="0"/>
              <a:t>“Пазли”</a:t>
            </a:r>
            <a:r>
              <a:rPr lang="uk-UA" dirty="0" smtClean="0"/>
              <a:t>, </a:t>
            </a:r>
            <a:r>
              <a:rPr lang="uk-UA" dirty="0" err="1" smtClean="0"/>
              <a:t>“Зупинки</a:t>
            </a:r>
            <a:r>
              <a:rPr lang="uk-UA" dirty="0" smtClean="0"/>
              <a:t> з </a:t>
            </a:r>
            <a:r>
              <a:rPr lang="uk-UA" dirty="0" err="1" smtClean="0"/>
              <a:t>завданнями”</a:t>
            </a:r>
            <a:r>
              <a:rPr lang="uk-UA" dirty="0" smtClean="0"/>
              <a:t>, </a:t>
            </a:r>
            <a:r>
              <a:rPr lang="uk-UA" dirty="0" err="1" smtClean="0"/>
              <a:t>“Критерійний</a:t>
            </a:r>
            <a:r>
              <a:rPr lang="uk-UA" dirty="0" smtClean="0"/>
              <a:t> </a:t>
            </a:r>
            <a:r>
              <a:rPr lang="uk-UA" dirty="0" err="1" smtClean="0"/>
              <a:t>покер”</a:t>
            </a:r>
            <a:r>
              <a:rPr lang="uk-UA" dirty="0" smtClean="0"/>
              <a:t> тощо.</a:t>
            </a:r>
            <a:endParaRPr lang="uk-UA" dirty="0"/>
          </a:p>
          <a:p>
            <a:endParaRPr lang="uk-UA" dirty="0"/>
          </a:p>
          <a:p>
            <a:r>
              <a:rPr lang="uk-UA" dirty="0"/>
              <a:t>•	Елементи комп'ютерних технологій: створення презентацій в програмі </a:t>
            </a:r>
            <a:r>
              <a:rPr lang="uk-UA" dirty="0" smtClean="0"/>
              <a:t>   </a:t>
            </a:r>
            <a:r>
              <a:rPr lang="de-DE" dirty="0" smtClean="0"/>
              <a:t>Microsoft </a:t>
            </a:r>
            <a:r>
              <a:rPr lang="de-DE" dirty="0"/>
              <a:t>Power Point</a:t>
            </a:r>
            <a:r>
              <a:rPr lang="de-DE" dirty="0" smtClean="0"/>
              <a:t>.</a:t>
            </a:r>
            <a:endParaRPr lang="uk-UA" dirty="0" smtClean="0"/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                 Створення власного відео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633063883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0" y="0"/>
            <a:ext cx="9755188" cy="746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620713"/>
            <a:ext cx="1920875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55675" y="160536"/>
            <a:ext cx="757912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16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Участь у предметних тижнях іноземних </a:t>
            </a:r>
            <a:r>
              <a:rPr lang="uk-UA" altLang="uk-UA" sz="16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мов, 2013-2014 </a:t>
            </a:r>
            <a:r>
              <a:rPr lang="uk-UA" altLang="uk-UA" sz="1600" b="1" dirty="0" err="1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н.р</a:t>
            </a:r>
            <a:r>
              <a:rPr lang="uk-UA" altLang="uk-UA" sz="16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776288"/>
            <a:ext cx="6254750" cy="654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68313" y="549275"/>
            <a:ext cx="77041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uk-UA" altLang="uk-UA" sz="1800">
              <a:latin typeface="Times New Roman" pitchFamily="18" charset="0"/>
            </a:endParaRP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0" y="404813"/>
            <a:ext cx="8964613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3600" b="1" i="1">
                <a:solidFill>
                  <a:srgbClr val="000099"/>
                </a:solidFill>
                <a:latin typeface="Monotype Corsiva" pitchFamily="66" charset="0"/>
              </a:rPr>
              <a:t>Педагогічне кредо 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uk-UA" altLang="uk-UA" sz="18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«Пізнав сам – навчи інших»</a:t>
            </a:r>
            <a:endParaRPr lang="uk-UA" altLang="uk-UA" sz="18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uk-UA" altLang="uk-UA" sz="1800">
                <a:latin typeface="Calibri" pitchFamily="34" charset="0"/>
                <a:ea typeface="Calibri" pitchFamily="34" charset="0"/>
                <a:cs typeface="Times New Roman" pitchFamily="18" charset="0"/>
              </a:rPr>
              <a:t>Моїм творчим кредо є реалізація прогресивних  методів навчання, які можуть  забезпечити високий рівень засвоєння учнями вивченого матеріалу; зробити так, щоб навчання для дітей не було тягарем, а диктувалось їх внутрішньою потребою і бажанням здобувати знання. Безперечним є той факт, що серед таких методів провідне місце займають інформаційні та телекомунікаційні технології. З огляду на це, розширились і складові навчального процесу – до традиційних  (вчитель, підручник, дошка) додався  комп’ютер.  В той же час він, стає більш вимогливіший до подачі матеріалу. Крім того, використання інформаційних технологій  стимулює інтерес та допитливість учнів.  Особливу увагу приділяю використанню на своїх уроках:  інформаційно-комунікаційних технологій навчання (ІКТ)  (створення презентацій, використання програмно-педагогічних засобів навчання (ППЗ),електронних підручників, конструкторів уроків). Серед форм і методів навчання перевагу надаю таким, які формують в учня основи критичного мислення, а саме вміння мислити, відповідальність, формування  самостійних суджень. Серед технологій навчання особливе місце в моїй практиці займає проектна діяльність.</a:t>
            </a:r>
            <a:r>
              <a:rPr lang="uk-UA" altLang="uk-UA" sz="1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altLang="uk-UA" sz="1800">
                <a:latin typeface="Calibri" pitchFamily="34" charset="0"/>
                <a:ea typeface="Calibri" pitchFamily="34" charset="0"/>
                <a:cs typeface="Times New Roman" pitchFamily="18" charset="0"/>
              </a:rPr>
              <a:t>Дана форма роботи з учнями  веде до активізації їх пізнавальної діяльності, розвитку творчого мислення, спонукає їх до самостійної  пошукової роботи.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uk-UA" sz="1800" b="1" i="1">
              <a:solidFill>
                <a:srgbClr val="000099"/>
              </a:solidFill>
              <a:latin typeface="Monotype Corsiva" pitchFamily="66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800" b="1" i="1">
              <a:solidFill>
                <a:srgbClr val="000099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8" y="-785842"/>
            <a:ext cx="9755188" cy="746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-736729"/>
            <a:ext cx="19208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0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Участь у декаді ІМ 2014-2015 </a:t>
            </a:r>
            <a:r>
              <a:rPr lang="uk-UA" dirty="0" err="1" smtClean="0">
                <a:solidFill>
                  <a:srgbClr val="FF0000"/>
                </a:solidFill>
              </a:rPr>
              <a:t>н.р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</a:p>
          <a:p>
            <a:r>
              <a:rPr lang="uk-UA" dirty="0" smtClean="0"/>
              <a:t>березень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>
              <a:solidFill>
                <a:srgbClr val="FF0000"/>
              </a:solidFill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28596" y="642918"/>
          <a:ext cx="8501122" cy="5143536"/>
        </p:xfrm>
        <a:graphic>
          <a:graphicData uri="http://schemas.openxmlformats.org/presentationml/2006/ole">
            <p:oleObj spid="_x0000_s4098" name="Документ" r:id="rId5" imgW="9756350" imgH="6333592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61105731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993" y="-754382"/>
            <a:ext cx="9755188" cy="746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-100013"/>
            <a:ext cx="19208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Прямоугольник 1"/>
          <p:cNvSpPr>
            <a:spLocks noChangeArrowheads="1"/>
          </p:cNvSpPr>
          <p:nvPr/>
        </p:nvSpPr>
        <p:spPr bwMode="auto">
          <a:xfrm>
            <a:off x="2124075" y="184150"/>
            <a:ext cx="43846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uk-UA" altLang="uk-UA" sz="18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Виступи на засіданнях МО іноземних мов</a:t>
            </a:r>
            <a:endParaRPr lang="uk-UA" altLang="uk-UA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36769286"/>
              </p:ext>
            </p:extLst>
          </p:nvPr>
        </p:nvGraphicFramePr>
        <p:xfrm>
          <a:off x="539750" y="836613"/>
          <a:ext cx="6257925" cy="4363974"/>
        </p:xfrm>
        <a:graphic>
          <a:graphicData uri="http://schemas.openxmlformats.org/drawingml/2006/table">
            <a:tbl>
              <a:tblPr firstRow="1" firstCol="1" bandRow="1"/>
              <a:tblGrid>
                <a:gridCol w="969010"/>
                <a:gridCol w="1979930"/>
                <a:gridCol w="3308985"/>
              </a:tblGrid>
              <a:tr h="245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Дата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Тема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1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2012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Вивчення навчальних програм, інструктивних та методичних листів Міністерства Освіти і Науки України, підручників, посібників у 2012-2013рр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01.2013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Формування творчих здібностей учнів на уроках німецької мови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3.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03.2013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Методика виявлення та робота з обдарованими дітьми в ліцеї-інтернаті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2014,вересень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«Толерантні відносини між </a:t>
                      </a:r>
                      <a:r>
                        <a:rPr lang="uk-UA" sz="14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суб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uk-UA" sz="14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єктами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навчально-виховного процесу»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2015, січень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«Формування творчих здібностей   на уроках нім. мови».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14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“Формування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підприємливої компетентності на уроках німецької </a:t>
                      </a:r>
                      <a:r>
                        <a:rPr lang="uk-UA" sz="14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мови”</a:t>
                      </a:r>
                      <a:endParaRPr lang="uk-UA" sz="14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88" y="-315913"/>
            <a:ext cx="9756776" cy="746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92150"/>
            <a:ext cx="19208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76250"/>
            <a:ext cx="611187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20713" y="2039938"/>
          <a:ext cx="6099176" cy="4171953"/>
        </p:xfrm>
        <a:graphic>
          <a:graphicData uri="http://schemas.openxmlformats.org/drawingml/2006/table">
            <a:tbl>
              <a:tblPr firstRow="1" firstCol="1" bandRow="1"/>
              <a:tblGrid>
                <a:gridCol w="609283"/>
                <a:gridCol w="1076886"/>
                <a:gridCol w="1980961"/>
                <a:gridCol w="1531147"/>
                <a:gridCol w="900899"/>
              </a:tblGrid>
              <a:tr h="245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Дата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Назва олімпіади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Етап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Клас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11.2009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Олімпіада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з англійської мови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8,9,10,11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12.2010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Олімпіада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з англійської мови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9,10,11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12.2011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Олімпіада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з англійської мови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10, 11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11.2010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Олімпіада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з правознавства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9,10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11.2011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Олімпіада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з правознавства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9, 10, 11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2013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Олімпіада 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з німецької мови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12.2013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Олімпіада 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з німецької мови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,9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8. 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11.2014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Олімпіада 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з німецької мови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9,10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451" name="Rectangle 8"/>
          <p:cNvSpPr>
            <a:spLocks noChangeArrowheads="1"/>
          </p:cNvSpPr>
          <p:nvPr/>
        </p:nvSpPr>
        <p:spPr bwMode="auto">
          <a:xfrm>
            <a:off x="0" y="14716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Підготовка до олімпіад</a:t>
            </a:r>
            <a:endParaRPr lang="uk-UA" altLang="uk-UA" sz="18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5188" cy="746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42852"/>
            <a:ext cx="19208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34" name="Rectangle 4"/>
          <p:cNvSpPr>
            <a:spLocks noChangeArrowheads="1"/>
          </p:cNvSpPr>
          <p:nvPr/>
        </p:nvSpPr>
        <p:spPr bwMode="auto">
          <a:xfrm>
            <a:off x="642910" y="6858000"/>
            <a:ext cx="102624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uk-UA" altLang="uk-UA" sz="1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976" y="285729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>
              <a:solidFill>
                <a:srgbClr val="FF0000"/>
              </a:solidFill>
            </a:endParaRPr>
          </a:p>
          <a:p>
            <a:r>
              <a:rPr lang="uk-UA" dirty="0" smtClean="0">
                <a:solidFill>
                  <a:srgbClr val="FF0000"/>
                </a:solidFill>
              </a:rPr>
              <a:t>Підготовка до олімпіад,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II</a:t>
            </a:r>
            <a:r>
              <a:rPr lang="uk-UA" dirty="0" smtClean="0">
                <a:solidFill>
                  <a:srgbClr val="FF0000"/>
                </a:solidFill>
              </a:rPr>
              <a:t> етап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uk-UA" dirty="0" smtClean="0">
              <a:solidFill>
                <a:srgbClr val="FF0000"/>
              </a:solidFill>
            </a:endParaRPr>
          </a:p>
          <a:p>
            <a:endParaRPr lang="uk-UA" dirty="0" smtClean="0">
              <a:solidFill>
                <a:srgbClr val="FF0000"/>
              </a:solidFill>
            </a:endParaRPr>
          </a:p>
          <a:p>
            <a:endParaRPr lang="uk-UA" dirty="0" smtClean="0">
              <a:solidFill>
                <a:srgbClr val="FF0000"/>
              </a:solidFill>
            </a:endParaRPr>
          </a:p>
          <a:p>
            <a:r>
              <a:rPr lang="uk-UA" dirty="0" smtClean="0">
                <a:solidFill>
                  <a:srgbClr val="FF0000"/>
                </a:solidFill>
              </a:rPr>
              <a:t> </a:t>
            </a:r>
            <a:endParaRPr lang="uk-UA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04283540"/>
              </p:ext>
            </p:extLst>
          </p:nvPr>
        </p:nvGraphicFramePr>
        <p:xfrm>
          <a:off x="395536" y="1340768"/>
          <a:ext cx="5176028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007"/>
                <a:gridCol w="1294007"/>
                <a:gridCol w="1294007"/>
                <a:gridCol w="1294007"/>
              </a:tblGrid>
              <a:tr h="626483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Листопад,</a:t>
                      </a:r>
                    </a:p>
                    <a:p>
                      <a:r>
                        <a:rPr lang="uk-UA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2014р.</a:t>
                      </a:r>
                      <a:endParaRPr lang="uk-UA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Пинтелюк</a:t>
                      </a:r>
                      <a:r>
                        <a:rPr lang="uk-UA" dirty="0" smtClean="0"/>
                        <a:t> Ніка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10</a:t>
                      </a:r>
                      <a:r>
                        <a:rPr lang="uk-UA" baseline="0" dirty="0" smtClean="0"/>
                        <a:t> 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rgbClr val="FF0000"/>
                          </a:solidFill>
                        </a:rPr>
                        <a:t>Призове </a:t>
                      </a:r>
                    </a:p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III</a:t>
                      </a:r>
                      <a:r>
                        <a:rPr lang="uk-UA" dirty="0" smtClean="0">
                          <a:solidFill>
                            <a:srgbClr val="FF0000"/>
                          </a:solidFill>
                        </a:rPr>
                        <a:t> місце</a:t>
                      </a:r>
                      <a:endParaRPr lang="uk-U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94977"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uk-UA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Листопад, 2015</a:t>
                      </a:r>
                    </a:p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Майкан</a:t>
                      </a:r>
                      <a:r>
                        <a:rPr lang="uk-UA" baseline="0" dirty="0" smtClean="0"/>
                        <a:t> Світлана</a:t>
                      </a:r>
                    </a:p>
                    <a:p>
                      <a:endParaRPr lang="uk-UA" baseline="0" dirty="0" smtClean="0"/>
                    </a:p>
                    <a:p>
                      <a:r>
                        <a:rPr lang="uk-UA" baseline="0" dirty="0" err="1" smtClean="0"/>
                        <a:t>Тащук</a:t>
                      </a:r>
                      <a:r>
                        <a:rPr lang="uk-UA" baseline="0" dirty="0" smtClean="0"/>
                        <a:t> Марія</a:t>
                      </a:r>
                    </a:p>
                    <a:p>
                      <a:endParaRPr lang="uk-UA" baseline="0" dirty="0" smtClean="0"/>
                    </a:p>
                    <a:p>
                      <a:r>
                        <a:rPr lang="uk-UA" baseline="0" dirty="0" err="1" smtClean="0"/>
                        <a:t>Майкан</a:t>
                      </a:r>
                      <a:r>
                        <a:rPr lang="uk-UA" baseline="0" dirty="0" smtClean="0"/>
                        <a:t> Світлана</a:t>
                      </a:r>
                    </a:p>
                    <a:p>
                      <a:endParaRPr lang="uk-UA" baseline="0" dirty="0" smtClean="0"/>
                    </a:p>
                    <a:p>
                      <a:r>
                        <a:rPr lang="uk-UA" baseline="0" dirty="0" err="1" smtClean="0"/>
                        <a:t>Сафтюк</a:t>
                      </a:r>
                      <a:r>
                        <a:rPr lang="uk-UA" baseline="0" dirty="0" smtClean="0"/>
                        <a:t>  Наталія </a:t>
                      </a:r>
                    </a:p>
                    <a:p>
                      <a:endParaRPr lang="uk-UA" baseline="0" dirty="0" smtClean="0"/>
                    </a:p>
                    <a:p>
                      <a:r>
                        <a:rPr lang="uk-UA" baseline="0" dirty="0" err="1" smtClean="0"/>
                        <a:t>Пинтелюк</a:t>
                      </a:r>
                      <a:r>
                        <a:rPr lang="uk-UA" baseline="0" dirty="0" smtClean="0"/>
                        <a:t> Ніка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9 клас</a:t>
                      </a:r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r>
                        <a:rPr lang="uk-UA" dirty="0" smtClean="0"/>
                        <a:t>10</a:t>
                      </a:r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r>
                        <a:rPr lang="uk-UA" dirty="0" smtClean="0"/>
                        <a:t>10</a:t>
                      </a:r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r>
                        <a:rPr lang="uk-UA" dirty="0" smtClean="0"/>
                        <a:t>11</a:t>
                      </a:r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r>
                        <a:rPr lang="uk-UA" dirty="0" smtClean="0"/>
                        <a:t>11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III </a:t>
                      </a:r>
                      <a:r>
                        <a:rPr lang="uk-UA" b="1" dirty="0" smtClean="0">
                          <a:solidFill>
                            <a:srgbClr val="FF0000"/>
                          </a:solidFill>
                        </a:rPr>
                        <a:t>Призове місце</a:t>
                      </a:r>
                    </a:p>
                    <a:p>
                      <a:endParaRPr lang="uk-UA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III </a:t>
                      </a:r>
                      <a:r>
                        <a:rPr lang="uk-UA" b="1" dirty="0" smtClean="0">
                          <a:solidFill>
                            <a:srgbClr val="FF0000"/>
                          </a:solidFill>
                        </a:rPr>
                        <a:t>Призове</a:t>
                      </a:r>
                      <a:r>
                        <a:rPr lang="uk-UA" b="1" baseline="0" dirty="0" smtClean="0">
                          <a:solidFill>
                            <a:srgbClr val="FF0000"/>
                          </a:solidFill>
                        </a:rPr>
                        <a:t> місце</a:t>
                      </a:r>
                      <a:endParaRPr lang="uk-UA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uk-UA" b="1" dirty="0" smtClean="0"/>
                    </a:p>
                    <a:p>
                      <a:r>
                        <a:rPr lang="uk-UA" b="0" dirty="0" smtClean="0"/>
                        <a:t>-</a:t>
                      </a:r>
                    </a:p>
                    <a:p>
                      <a:endParaRPr lang="uk-UA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III </a:t>
                      </a:r>
                      <a:r>
                        <a:rPr lang="uk-UA" b="1" dirty="0" smtClean="0">
                          <a:solidFill>
                            <a:srgbClr val="FF0000"/>
                          </a:solidFill>
                        </a:rPr>
                        <a:t>Призове</a:t>
                      </a:r>
                      <a:r>
                        <a:rPr lang="uk-UA" b="1" baseline="0" dirty="0" smtClean="0">
                          <a:solidFill>
                            <a:srgbClr val="FF0000"/>
                          </a:solidFill>
                        </a:rPr>
                        <a:t> місце</a:t>
                      </a:r>
                      <a:endParaRPr lang="uk-UA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63" name="Picture 3" descr="C:\Users\user\Documents\Desktop\221782_3b6b2e1927bd4293bf806bc99acb87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340768"/>
            <a:ext cx="3714776" cy="59046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5842"/>
            <a:ext cx="9755188" cy="746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285728"/>
            <a:ext cx="19208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06881520"/>
              </p:ext>
            </p:extLst>
          </p:nvPr>
        </p:nvGraphicFramePr>
        <p:xfrm>
          <a:off x="1357290" y="1857364"/>
          <a:ext cx="5929353" cy="3357586"/>
        </p:xfrm>
        <a:graphic>
          <a:graphicData uri="http://schemas.openxmlformats.org/drawingml/2006/table">
            <a:tbl>
              <a:tblPr firstRow="1" firstCol="1" bandRow="1"/>
              <a:tblGrid>
                <a:gridCol w="591948"/>
                <a:gridCol w="1662268"/>
                <a:gridCol w="3675137"/>
              </a:tblGrid>
              <a:tr h="719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Дата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Форма співробітництва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11.2009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Член журі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II 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етапу з нім. мови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12.2010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Голова журі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II 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етапу з нім. мови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9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12.2011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02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uk-UA" sz="14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2016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Голова журі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II 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етапу з нім. 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мови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Член журі  </a:t>
                      </a: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II 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етапу </a:t>
                      </a:r>
                      <a:r>
                        <a:rPr lang="uk-UA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з нім. мови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434" name="Rectangle 4"/>
          <p:cNvSpPr>
            <a:spLocks noChangeArrowheads="1"/>
          </p:cNvSpPr>
          <p:nvPr/>
        </p:nvSpPr>
        <p:spPr bwMode="auto">
          <a:xfrm>
            <a:off x="500034" y="1357297"/>
            <a:ext cx="92155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0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Моя участь </a:t>
            </a:r>
            <a:r>
              <a:rPr lang="uk-UA" altLang="uk-UA" sz="20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 олімпіадах</a:t>
            </a:r>
            <a:endParaRPr lang="uk-UA" altLang="uk-UA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500042"/>
            <a:ext cx="3987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>
              <a:solidFill>
                <a:srgbClr val="FF0000"/>
              </a:solidFill>
            </a:endParaRPr>
          </a:p>
          <a:p>
            <a:endParaRPr lang="uk-UA" dirty="0" smtClean="0">
              <a:solidFill>
                <a:srgbClr val="FF0000"/>
              </a:solidFill>
            </a:endParaRPr>
          </a:p>
          <a:p>
            <a:r>
              <a:rPr lang="uk-UA" dirty="0" smtClean="0">
                <a:solidFill>
                  <a:srgbClr val="FF0000"/>
                </a:solidFill>
              </a:rPr>
              <a:t> </a:t>
            </a:r>
            <a:endParaRPr lang="uk-UA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4837"/>
            <a:ext cx="9755188" cy="746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285728"/>
            <a:ext cx="19208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34" name="Rectangle 4"/>
          <p:cNvSpPr>
            <a:spLocks noChangeArrowheads="1"/>
          </p:cNvSpPr>
          <p:nvPr/>
        </p:nvSpPr>
        <p:spPr bwMode="auto">
          <a:xfrm>
            <a:off x="323528" y="370603"/>
            <a:ext cx="9215502" cy="656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0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Участь у семінарах, конференціях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uk-UA" altLang="uk-UA" sz="20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sz="1400" b="1" dirty="0" smtClean="0"/>
              <a:t>  8 </a:t>
            </a:r>
            <a:r>
              <a:rPr lang="ru-RU" sz="1400" b="1" dirty="0" err="1" smtClean="0"/>
              <a:t>грудня</a:t>
            </a:r>
            <a:r>
              <a:rPr lang="ru-RU" sz="1400" b="1" dirty="0" smtClean="0"/>
              <a:t>, 2014р. на </a:t>
            </a:r>
            <a:r>
              <a:rPr lang="ru-RU" sz="1400" b="1" dirty="0" err="1" smtClean="0"/>
              <a:t>базі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Інституту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післядипломної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педагогічної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освіти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Чернівецької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області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розпочав</a:t>
            </a:r>
            <a:r>
              <a:rPr lang="ru-RU" sz="1400" b="1" dirty="0" smtClean="0"/>
              <a:t> роботу </a:t>
            </a:r>
            <a:r>
              <a:rPr lang="ru-RU" sz="1400" b="1" dirty="0" err="1" smtClean="0"/>
              <a:t>методичний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семінар</a:t>
            </a:r>
            <a:r>
              <a:rPr lang="ru-RU" sz="1400" b="1" dirty="0" smtClean="0"/>
              <a:t> для </a:t>
            </a:r>
            <a:r>
              <a:rPr lang="ru-RU" sz="1400" b="1" dirty="0" err="1" smtClean="0"/>
              <a:t>вчителів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німецької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мови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від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видавництва</a:t>
            </a:r>
            <a:r>
              <a:rPr lang="ru-RU" sz="1400" b="1" dirty="0" smtClean="0"/>
              <a:t> </a:t>
            </a:r>
            <a:r>
              <a:rPr lang="en-US" sz="1400" b="1" dirty="0" err="1" smtClean="0"/>
              <a:t>Cornelsen</a:t>
            </a:r>
            <a:r>
              <a:rPr lang="en-US" sz="1400" b="1" dirty="0" smtClean="0"/>
              <a:t> </a:t>
            </a:r>
            <a:r>
              <a:rPr lang="ru-RU" sz="1400" b="1" dirty="0" smtClean="0"/>
              <a:t>та </a:t>
            </a:r>
            <a:r>
              <a:rPr lang="ru-RU" sz="1400" b="1" dirty="0" err="1" smtClean="0"/>
              <a:t>компанії</a:t>
            </a:r>
            <a:r>
              <a:rPr lang="ru-RU" sz="1400" b="1" dirty="0" smtClean="0"/>
              <a:t> «</a:t>
            </a:r>
            <a:r>
              <a:rPr lang="ru-RU" sz="1400" b="1" dirty="0" err="1" smtClean="0"/>
              <a:t>Лінгвіст</a:t>
            </a:r>
            <a:r>
              <a:rPr lang="ru-RU" sz="1400" b="1" dirty="0" smtClean="0"/>
              <a:t>». </a:t>
            </a:r>
            <a:r>
              <a:rPr lang="ru-RU" sz="1400" b="1" dirty="0" err="1" smtClean="0"/>
              <a:t>Семінар</a:t>
            </a:r>
            <a:r>
              <a:rPr lang="ru-RU" sz="1400" b="1" dirty="0" smtClean="0"/>
              <a:t> проводить Оксана </a:t>
            </a:r>
            <a:r>
              <a:rPr lang="ru-RU" sz="1400" b="1" dirty="0" err="1" smtClean="0"/>
              <a:t>Вісіцька</a:t>
            </a:r>
            <a:r>
              <a:rPr lang="ru-RU" sz="1400" b="1" dirty="0" smtClean="0"/>
              <a:t>, методист </a:t>
            </a:r>
            <a:r>
              <a:rPr lang="ru-RU" sz="1400" b="1" dirty="0" err="1" smtClean="0"/>
              <a:t>видавництва</a:t>
            </a:r>
            <a:r>
              <a:rPr lang="ru-RU" sz="1400" b="1" dirty="0" smtClean="0"/>
              <a:t> </a:t>
            </a:r>
            <a:r>
              <a:rPr lang="en-US" sz="1400" b="1" dirty="0" err="1" smtClean="0"/>
              <a:t>Cornelsen</a:t>
            </a:r>
            <a:r>
              <a:rPr lang="en-US" sz="1400" b="1" dirty="0" smtClean="0"/>
              <a:t>. </a:t>
            </a:r>
            <a:r>
              <a:rPr lang="ru-RU" sz="1400" b="1" dirty="0" smtClean="0"/>
              <a:t>Тема </a:t>
            </a:r>
            <a:r>
              <a:rPr lang="ru-RU" sz="1400" b="1" dirty="0" err="1" smtClean="0"/>
              <a:t>семінару</a:t>
            </a:r>
            <a:r>
              <a:rPr lang="ru-RU" sz="1400" b="1" dirty="0" smtClean="0"/>
              <a:t> «</a:t>
            </a:r>
            <a:r>
              <a:rPr lang="ru-RU" sz="1400" b="1" dirty="0" err="1" smtClean="0"/>
              <a:t>Країнознавство</a:t>
            </a:r>
            <a:r>
              <a:rPr lang="ru-RU" sz="1400" b="1" dirty="0" smtClean="0"/>
              <a:t> на </a:t>
            </a:r>
            <a:r>
              <a:rPr lang="ru-RU" sz="1400" b="1" dirty="0" err="1" smtClean="0"/>
              <a:t>уроці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німецької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мови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з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підручниками</a:t>
            </a:r>
            <a:r>
              <a:rPr lang="ru-RU" sz="1400" b="1" dirty="0" smtClean="0"/>
              <a:t> </a:t>
            </a:r>
            <a:r>
              <a:rPr lang="en-US" sz="1400" b="1" dirty="0" smtClean="0"/>
              <a:t>Prima </a:t>
            </a:r>
            <a:r>
              <a:rPr lang="ru-RU" sz="1400" b="1" dirty="0" smtClean="0"/>
              <a:t>та </a:t>
            </a:r>
            <a:r>
              <a:rPr lang="en-US" sz="1400" b="1" dirty="0" smtClean="0"/>
              <a:t>Studio d». </a:t>
            </a:r>
            <a:endParaRPr lang="uk-UA" sz="1400" b="1" dirty="0" smtClean="0"/>
          </a:p>
          <a:p>
            <a:pPr>
              <a:spcBef>
                <a:spcPct val="0"/>
              </a:spcBef>
            </a:pPr>
            <a:endParaRPr lang="uk-UA" altLang="uk-UA" sz="14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400" b="1" dirty="0" smtClean="0"/>
              <a:t>16 </a:t>
            </a:r>
            <a:r>
              <a:rPr lang="ru-RU" sz="1400" b="1" dirty="0" err="1" smtClean="0"/>
              <a:t>квітня</a:t>
            </a:r>
            <a:r>
              <a:rPr lang="ru-RU" sz="1400" b="1" dirty="0" smtClean="0"/>
              <a:t> 2015 р. на </a:t>
            </a:r>
            <a:r>
              <a:rPr lang="ru-RU" sz="1400" b="1" dirty="0" err="1" smtClean="0"/>
              <a:t>базі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Літературного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целанівського</a:t>
            </a:r>
            <a:r>
              <a:rPr lang="ru-RU" sz="1400" b="1" dirty="0" smtClean="0"/>
              <a:t> центру за </a:t>
            </a:r>
            <a:r>
              <a:rPr lang="ru-RU" sz="1400" b="1" dirty="0" err="1" smtClean="0"/>
              <a:t>адресою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вул</a:t>
            </a:r>
            <a:r>
              <a:rPr lang="ru-RU" sz="1400" b="1" dirty="0" smtClean="0"/>
              <a:t>. Ольги </a:t>
            </a:r>
            <a:r>
              <a:rPr lang="ru-RU" sz="1400" b="1" dirty="0" err="1" smtClean="0"/>
              <a:t>Кобилянської</a:t>
            </a:r>
            <a:r>
              <a:rPr lang="ru-RU" sz="1400" b="1" dirty="0" smtClean="0"/>
              <a:t>, 51, </a:t>
            </a:r>
            <a:r>
              <a:rPr lang="ru-RU" sz="1400" b="1" dirty="0" err="1" smtClean="0"/>
              <a:t>відбувся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семінар</a:t>
            </a:r>
            <a:r>
              <a:rPr lang="ru-RU" sz="1400" b="1" dirty="0" smtClean="0"/>
              <a:t> для </a:t>
            </a:r>
            <a:r>
              <a:rPr lang="ru-RU" sz="1400" b="1" dirty="0" err="1" smtClean="0"/>
              <a:t>вчителів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німецької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мови</a:t>
            </a:r>
            <a:r>
              <a:rPr lang="ru-RU" sz="1400" b="1" dirty="0" smtClean="0"/>
              <a:t>.</a:t>
            </a:r>
            <a:endParaRPr lang="ru-RU" sz="1400" dirty="0" smtClean="0"/>
          </a:p>
          <a:p>
            <a:r>
              <a:rPr lang="ru-RU" sz="1400" b="1" dirty="0" smtClean="0"/>
              <a:t>На </a:t>
            </a:r>
            <a:r>
              <a:rPr lang="ru-RU" sz="1400" b="1" dirty="0" err="1" smtClean="0"/>
              <a:t>семінарі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обговорювалися</a:t>
            </a:r>
            <a:r>
              <a:rPr lang="ru-RU" sz="1400" b="1" dirty="0" smtClean="0"/>
              <a:t> теми «</a:t>
            </a:r>
            <a:r>
              <a:rPr lang="ru-RU" sz="1400" b="1" dirty="0" err="1" smtClean="0"/>
              <a:t>Навчально-методичне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забезпечення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літніх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мовних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таборів</a:t>
            </a:r>
            <a:r>
              <a:rPr lang="ru-RU" sz="1400" b="1" dirty="0" smtClean="0"/>
              <a:t> у </a:t>
            </a:r>
            <a:r>
              <a:rPr lang="ru-RU" sz="1400" b="1" dirty="0" err="1" smtClean="0"/>
              <a:t>Чернівецькій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області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у</a:t>
            </a:r>
            <a:r>
              <a:rPr lang="ru-RU" sz="1400" b="1" dirty="0" smtClean="0"/>
              <a:t> 2014-2015 н. р.» та «І</a:t>
            </a:r>
            <a:r>
              <a:rPr lang="en-US" sz="1400" b="1" dirty="0" err="1" smtClean="0"/>
              <a:t>nteraktive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Ausstellung</a:t>
            </a:r>
            <a:r>
              <a:rPr lang="en-US" sz="1400" b="1" dirty="0" smtClean="0"/>
              <a:t>. Deutschland </a:t>
            </a:r>
            <a:r>
              <a:rPr lang="en-US" sz="1400" b="1" dirty="0" err="1" smtClean="0"/>
              <a:t>im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Koffer</a:t>
            </a:r>
            <a:r>
              <a:rPr lang="en-US" sz="1400" b="1" dirty="0" smtClean="0"/>
              <a:t>» («</a:t>
            </a:r>
            <a:r>
              <a:rPr lang="ru-RU" sz="1400" b="1" dirty="0" err="1" smtClean="0"/>
              <a:t>Інтерактивна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виставка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Німеччина</a:t>
            </a:r>
            <a:r>
              <a:rPr lang="ru-RU" sz="1400" b="1" dirty="0" smtClean="0"/>
              <a:t> у </a:t>
            </a:r>
            <a:r>
              <a:rPr lang="ru-RU" sz="1400" b="1" dirty="0" err="1" smtClean="0"/>
              <a:t>валізі</a:t>
            </a:r>
            <a:r>
              <a:rPr lang="ru-RU" sz="1400" b="1" dirty="0" smtClean="0"/>
              <a:t>»).</a:t>
            </a:r>
          </a:p>
          <a:p>
            <a:endParaRPr lang="uk-UA" sz="1400" b="1" dirty="0" smtClean="0"/>
          </a:p>
          <a:p>
            <a:endParaRPr lang="ru-RU" sz="1400" dirty="0" smtClean="0"/>
          </a:p>
          <a:p>
            <a:pPr>
              <a:spcBef>
                <a:spcPct val="0"/>
              </a:spcBef>
            </a:pPr>
            <a:endParaRPr lang="uk-UA" altLang="uk-UA" sz="14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sz="1400" b="1" dirty="0" smtClean="0"/>
              <a:t>18 </a:t>
            </a:r>
            <a:r>
              <a:rPr lang="ru-RU" sz="1400" b="1" dirty="0" err="1" smtClean="0"/>
              <a:t>травня</a:t>
            </a:r>
            <a:r>
              <a:rPr lang="ru-RU" sz="1400" b="1" dirty="0" smtClean="0"/>
              <a:t> 2015 на </a:t>
            </a:r>
            <a:r>
              <a:rPr lang="ru-RU" sz="1400" b="1" dirty="0" err="1" smtClean="0"/>
              <a:t>базі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Інституту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післядипломної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педагогічної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освіти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Чернівецької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області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відбувся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методичний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семінар</a:t>
            </a:r>
            <a:r>
              <a:rPr lang="ru-RU" sz="1400" b="1" dirty="0" smtClean="0"/>
              <a:t> для </a:t>
            </a:r>
            <a:r>
              <a:rPr lang="ru-RU" sz="1400" b="1" dirty="0" err="1" smtClean="0"/>
              <a:t>вчителів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німецької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мови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від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видавництва</a:t>
            </a:r>
            <a:r>
              <a:rPr lang="ru-RU" sz="1400" b="1" dirty="0" smtClean="0"/>
              <a:t> </a:t>
            </a:r>
            <a:r>
              <a:rPr lang="en-US" sz="1400" b="1" dirty="0" err="1" smtClean="0"/>
              <a:t>Cornelsen</a:t>
            </a:r>
            <a:r>
              <a:rPr lang="en-US" sz="1400" b="1" dirty="0" smtClean="0"/>
              <a:t> </a:t>
            </a:r>
            <a:r>
              <a:rPr lang="ru-RU" sz="1400" b="1" dirty="0" smtClean="0"/>
              <a:t>та </a:t>
            </a:r>
            <a:r>
              <a:rPr lang="ru-RU" sz="1400" b="1" dirty="0" err="1" smtClean="0"/>
              <a:t>компанії</a:t>
            </a:r>
            <a:r>
              <a:rPr lang="ru-RU" sz="1400" b="1" dirty="0" smtClean="0"/>
              <a:t> «</a:t>
            </a:r>
            <a:r>
              <a:rPr lang="ru-RU" sz="1400" b="1" dirty="0" err="1" smtClean="0"/>
              <a:t>Лінгвіст</a:t>
            </a:r>
            <a:r>
              <a:rPr lang="ru-RU" sz="1400" b="1" dirty="0" smtClean="0"/>
              <a:t>». </a:t>
            </a:r>
            <a:r>
              <a:rPr lang="ru-RU" sz="1400" b="1" dirty="0" err="1" smtClean="0"/>
              <a:t>Семінар</a:t>
            </a:r>
            <a:r>
              <a:rPr lang="ru-RU" sz="1400" b="1" dirty="0" smtClean="0"/>
              <a:t> проводить Оксана </a:t>
            </a:r>
            <a:r>
              <a:rPr lang="ru-RU" sz="1400" b="1" dirty="0" err="1" smtClean="0"/>
              <a:t>Вісіцька</a:t>
            </a:r>
            <a:r>
              <a:rPr lang="ru-RU" sz="1400" b="1" dirty="0" smtClean="0"/>
              <a:t>, методист </a:t>
            </a:r>
            <a:r>
              <a:rPr lang="ru-RU" sz="1400" b="1" dirty="0" err="1" smtClean="0"/>
              <a:t>видавництва</a:t>
            </a:r>
            <a:r>
              <a:rPr lang="ru-RU" sz="1400" b="1" dirty="0" smtClean="0"/>
              <a:t> </a:t>
            </a:r>
            <a:r>
              <a:rPr lang="en-US" sz="1400" b="1" dirty="0" err="1" smtClean="0"/>
              <a:t>Cornelsen</a:t>
            </a:r>
            <a:r>
              <a:rPr lang="en-US" sz="1400" b="1" dirty="0" smtClean="0"/>
              <a:t>. </a:t>
            </a:r>
            <a:r>
              <a:rPr lang="ru-RU" sz="1400" b="1" dirty="0" smtClean="0"/>
              <a:t>Тема </a:t>
            </a:r>
            <a:r>
              <a:rPr lang="ru-RU" sz="1400" b="1" dirty="0" err="1" smtClean="0"/>
              <a:t>семінару</a:t>
            </a:r>
            <a:r>
              <a:rPr lang="ru-RU" sz="1400" b="1" dirty="0" smtClean="0"/>
              <a:t> «</a:t>
            </a:r>
            <a:r>
              <a:rPr lang="ru-RU" sz="1400" b="1" dirty="0" err="1" smtClean="0"/>
              <a:t>Проектна</a:t>
            </a:r>
            <a:r>
              <a:rPr lang="ru-RU" sz="1400" b="1" dirty="0" smtClean="0"/>
              <a:t> робота на </a:t>
            </a:r>
            <a:r>
              <a:rPr lang="ru-RU" sz="1400" b="1" dirty="0" err="1" smtClean="0"/>
              <a:t>заняттях</a:t>
            </a:r>
            <a:r>
              <a:rPr lang="ru-RU" sz="1400" b="1" dirty="0" smtClean="0"/>
              <a:t>».</a:t>
            </a:r>
          </a:p>
          <a:p>
            <a:pPr>
              <a:spcBef>
                <a:spcPct val="0"/>
              </a:spcBef>
            </a:pPr>
            <a:endParaRPr lang="uk-UA" altLang="uk-UA" sz="14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sz="1400" b="1" dirty="0" smtClean="0"/>
              <a:t>15 </a:t>
            </a:r>
            <a:r>
              <a:rPr lang="ru-RU" sz="1400" b="1" dirty="0" err="1" smtClean="0"/>
              <a:t>травня</a:t>
            </a:r>
            <a:r>
              <a:rPr lang="ru-RU" sz="1400" b="1" dirty="0" smtClean="0"/>
              <a:t> 2015 на </a:t>
            </a:r>
            <a:r>
              <a:rPr lang="ru-RU" sz="1400" b="1" dirty="0" err="1" smtClean="0"/>
              <a:t>базі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Інституту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післядипломної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педагогічної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освіти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Чернівецької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області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відбувся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методичний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семінар</a:t>
            </a:r>
            <a:r>
              <a:rPr lang="ru-RU" sz="1400" b="1" dirty="0" smtClean="0"/>
              <a:t> для </a:t>
            </a:r>
            <a:r>
              <a:rPr lang="ru-RU" sz="1400" b="1" dirty="0" err="1" smtClean="0"/>
              <a:t>вчителів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німецької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мови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від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видавництва</a:t>
            </a:r>
            <a:r>
              <a:rPr lang="ru-RU" sz="1400" dirty="0" smtClean="0"/>
              <a:t> </a:t>
            </a:r>
            <a:r>
              <a:rPr lang="en-US" sz="1400" b="1" dirty="0" err="1" smtClean="0"/>
              <a:t>Hueber</a:t>
            </a:r>
            <a:r>
              <a:rPr lang="en-US" sz="1400" b="1" dirty="0" smtClean="0"/>
              <a:t>.</a:t>
            </a:r>
            <a:r>
              <a:rPr lang="en-US" sz="1400" dirty="0" smtClean="0"/>
              <a:t> </a:t>
            </a:r>
            <a:r>
              <a:rPr lang="ru-RU" sz="1400" b="1" dirty="0" smtClean="0"/>
              <a:t>Тема </a:t>
            </a:r>
            <a:r>
              <a:rPr lang="ru-RU" sz="1400" b="1" dirty="0" err="1" smtClean="0"/>
              <a:t>семінару</a:t>
            </a:r>
            <a:r>
              <a:rPr lang="ru-RU" sz="1400" b="1" dirty="0" smtClean="0"/>
              <a:t> "</a:t>
            </a:r>
            <a:r>
              <a:rPr lang="ru-RU" sz="1400" b="1" dirty="0" err="1" smtClean="0"/>
              <a:t>Навчально-методичне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забезпечення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діяльності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літніх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таборів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з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німецької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мови</a:t>
            </a:r>
            <a:r>
              <a:rPr lang="ru-RU" sz="1400" b="1" dirty="0" smtClean="0"/>
              <a:t> в </a:t>
            </a:r>
            <a:r>
              <a:rPr lang="ru-RU" sz="1400" b="1" dirty="0" err="1" smtClean="0"/>
              <a:t>Чернівецькій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області</a:t>
            </a:r>
            <a:r>
              <a:rPr lang="ru-RU" sz="1400" b="1" dirty="0" smtClean="0"/>
              <a:t> у 2014-2015 н.р.«</a:t>
            </a:r>
          </a:p>
          <a:p>
            <a:pPr>
              <a:spcBef>
                <a:spcPct val="0"/>
              </a:spcBef>
            </a:pPr>
            <a:endParaRPr lang="uk-UA" altLang="uk-UA" sz="14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400" b="1" dirty="0" err="1" smtClean="0"/>
              <a:t>Березень</a:t>
            </a:r>
            <a:r>
              <a:rPr lang="ru-RU" sz="1400" b="1" dirty="0" smtClean="0"/>
              <a:t>, 2015 - </a:t>
            </a:r>
            <a:r>
              <a:rPr lang="ru-RU" sz="1400" b="1" dirty="0" err="1" smtClean="0"/>
              <a:t>семінар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вчителів</a:t>
            </a:r>
            <a:r>
              <a:rPr lang="ru-RU" sz="1400" b="1" dirty="0" smtClean="0"/>
              <a:t> ІМ </a:t>
            </a:r>
            <a:r>
              <a:rPr lang="ru-RU" sz="1400" b="1" dirty="0" err="1" smtClean="0"/>
              <a:t>щодо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створення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електронного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вчительського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портфоліо</a:t>
            </a:r>
            <a:r>
              <a:rPr lang="ru-RU" sz="1400" b="1" dirty="0" smtClean="0"/>
              <a:t> на </a:t>
            </a:r>
            <a:r>
              <a:rPr lang="ru-RU" sz="1400" b="1" dirty="0" err="1" smtClean="0"/>
              <a:t>базі</a:t>
            </a:r>
            <a:r>
              <a:rPr lang="ru-RU" sz="1400" b="1" dirty="0" smtClean="0"/>
              <a:t> ІППОЧО</a:t>
            </a:r>
            <a:endParaRPr lang="ru-RU" sz="1400" dirty="0" smtClean="0"/>
          </a:p>
          <a:p>
            <a:pPr>
              <a:buNone/>
            </a:pPr>
            <a:endParaRPr lang="ru-RU" sz="1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071538" y="500042"/>
            <a:ext cx="3987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>
              <a:solidFill>
                <a:srgbClr val="FF0000"/>
              </a:solidFill>
            </a:endParaRPr>
          </a:p>
          <a:p>
            <a:endParaRPr lang="uk-UA" dirty="0" smtClean="0">
              <a:solidFill>
                <a:srgbClr val="FF0000"/>
              </a:solidFill>
            </a:endParaRPr>
          </a:p>
          <a:p>
            <a:r>
              <a:rPr lang="uk-UA" dirty="0" smtClean="0">
                <a:solidFill>
                  <a:srgbClr val="FF0000"/>
                </a:solidFill>
              </a:rPr>
              <a:t> 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8130" name="Picture 2" descr="D:\Desktop\Deutsch\семінари та конференції\159x96-images-420150416_145122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140968"/>
            <a:ext cx="1514475" cy="914400"/>
          </a:xfrm>
          <a:prstGeom prst="rect">
            <a:avLst/>
          </a:prstGeom>
          <a:noFill/>
        </p:spPr>
      </p:pic>
      <p:pic>
        <p:nvPicPr>
          <p:cNvPr id="48131" name="Picture 3" descr="D:\Desktop\Deutsch\семінари та конференції\159x96-images-420150416_145122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140968"/>
            <a:ext cx="1514475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4837"/>
            <a:ext cx="9755188" cy="746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-673894"/>
            <a:ext cx="19208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34" name="Rectangle 4"/>
          <p:cNvSpPr>
            <a:spLocks noChangeArrowheads="1"/>
          </p:cNvSpPr>
          <p:nvPr/>
        </p:nvSpPr>
        <p:spPr bwMode="auto">
          <a:xfrm>
            <a:off x="323528" y="-25846"/>
            <a:ext cx="9215502" cy="635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0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Участь у семінарах, конференціях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uk-UA" altLang="uk-UA" sz="20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400" b="1" dirty="0" smtClean="0"/>
              <a:t> </a:t>
            </a:r>
            <a:r>
              <a:rPr lang="ru-RU" sz="1400" b="1" dirty="0" err="1" smtClean="0"/>
              <a:t>Відповідно</a:t>
            </a:r>
            <a:r>
              <a:rPr lang="ru-RU" sz="1400" b="1" dirty="0" smtClean="0"/>
              <a:t> до листа </a:t>
            </a:r>
            <a:r>
              <a:rPr lang="ru-RU" sz="1400" b="1" dirty="0" err="1" smtClean="0"/>
              <a:t>Міністерства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освіти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і</a:t>
            </a:r>
            <a:r>
              <a:rPr lang="ru-RU" sz="1400" b="1" dirty="0" smtClean="0"/>
              <a:t> науки </a:t>
            </a:r>
            <a:r>
              <a:rPr lang="ru-RU" sz="1400" b="1" dirty="0" err="1" smtClean="0"/>
              <a:t>України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від</a:t>
            </a:r>
            <a:r>
              <a:rPr lang="ru-RU" sz="1400" b="1" dirty="0" smtClean="0"/>
              <a:t> 07.10.2015 №2/2-14-2009-15 </a:t>
            </a:r>
            <a:r>
              <a:rPr lang="ru-RU" sz="1400" b="1" dirty="0" err="1" smtClean="0"/>
              <a:t>з</a:t>
            </a:r>
            <a:r>
              <a:rPr lang="ru-RU" sz="1400" b="1" dirty="0" smtClean="0"/>
              <a:t> 28 </a:t>
            </a:r>
            <a:r>
              <a:rPr lang="ru-RU" sz="1400" b="1" dirty="0" err="1" smtClean="0"/>
              <a:t>жовтня</a:t>
            </a:r>
            <a:r>
              <a:rPr lang="ru-RU" sz="1400" b="1" dirty="0" smtClean="0"/>
              <a:t> по 01 листопада 2015р. на </a:t>
            </a:r>
            <a:r>
              <a:rPr lang="ru-RU" sz="1400" b="1" dirty="0" err="1" smtClean="0"/>
              <a:t>базі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інституту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післядипломної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педагогічної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освіти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Чернівецької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області</a:t>
            </a:r>
            <a:r>
              <a:rPr lang="ru-RU" sz="1400" b="1" dirty="0" smtClean="0"/>
              <a:t> проходив </a:t>
            </a:r>
            <a:r>
              <a:rPr lang="ru-RU" sz="1400" b="1" dirty="0" err="1" smtClean="0"/>
              <a:t>семінар</a:t>
            </a:r>
            <a:r>
              <a:rPr lang="ru-RU" sz="1400" b="1" dirty="0" smtClean="0"/>
              <a:t> для </a:t>
            </a:r>
            <a:r>
              <a:rPr lang="ru-RU" sz="1400" b="1" dirty="0" err="1" smtClean="0"/>
              <a:t>вчителів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німецької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мови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організований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Блажевською</a:t>
            </a:r>
            <a:r>
              <a:rPr lang="ru-RU" sz="1400" b="1" dirty="0" smtClean="0"/>
              <a:t> Н.В., методистом </a:t>
            </a:r>
            <a:r>
              <a:rPr lang="ru-RU" sz="1400" b="1" dirty="0" err="1" smtClean="0"/>
              <a:t>науково-методичного</a:t>
            </a:r>
            <a:r>
              <a:rPr lang="ru-RU" sz="1400" b="1" dirty="0" smtClean="0"/>
              <a:t> центру </a:t>
            </a:r>
            <a:r>
              <a:rPr lang="ru-RU" sz="1400" b="1" dirty="0" err="1" smtClean="0"/>
              <a:t>іноземних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мов</a:t>
            </a:r>
            <a:r>
              <a:rPr lang="ru-RU" sz="1400" b="1" dirty="0" smtClean="0"/>
              <a:t> та </a:t>
            </a:r>
            <a:r>
              <a:rPr lang="ru-RU" sz="1400" b="1" dirty="0" err="1" smtClean="0"/>
              <a:t>міжнародних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відносин</a:t>
            </a:r>
            <a:r>
              <a:rPr lang="ru-RU" sz="1400" b="1" dirty="0" smtClean="0"/>
              <a:t> ІППОЧО.</a:t>
            </a:r>
          </a:p>
          <a:p>
            <a:pPr>
              <a:buNone/>
            </a:pPr>
            <a:r>
              <a:rPr lang="ru-RU" sz="1400" b="1" dirty="0" smtClean="0"/>
              <a:t>     </a:t>
            </a:r>
            <a:r>
              <a:rPr lang="ru-RU" sz="1400" b="1" dirty="0" err="1" smtClean="0"/>
              <a:t>Гете-Інститут</a:t>
            </a:r>
            <a:r>
              <a:rPr lang="ru-RU" sz="1400" b="1" dirty="0" smtClean="0"/>
              <a:t> в </a:t>
            </a:r>
            <a:r>
              <a:rPr lang="ru-RU" sz="1400" b="1" dirty="0" err="1" smtClean="0"/>
              <a:t>Україні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пропонує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щороку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мережеві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семінари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що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організовуються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спеціально</a:t>
            </a:r>
            <a:r>
              <a:rPr lang="ru-RU" sz="1400" b="1" dirty="0" smtClean="0"/>
              <a:t> для </a:t>
            </a:r>
            <a:r>
              <a:rPr lang="ru-RU" sz="1400" b="1" dirty="0" err="1" smtClean="0"/>
              <a:t>вчителів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німецької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мови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з</a:t>
            </a:r>
            <a:r>
              <a:rPr lang="ru-RU" sz="1400" b="1" dirty="0" smtClean="0"/>
              <a:t> невеликих </a:t>
            </a:r>
            <a:r>
              <a:rPr lang="ru-RU" sz="1400" b="1" dirty="0" err="1" smtClean="0"/>
              <a:t>міст</a:t>
            </a:r>
            <a:r>
              <a:rPr lang="ru-RU" sz="1400" b="1" dirty="0" smtClean="0"/>
              <a:t> та </a:t>
            </a:r>
            <a:r>
              <a:rPr lang="ru-RU" sz="1400" b="1" dirty="0" err="1" smtClean="0"/>
              <a:t>сіл</a:t>
            </a:r>
            <a:r>
              <a:rPr lang="ru-RU" sz="1400" b="1" dirty="0" smtClean="0"/>
              <a:t>. За </a:t>
            </a:r>
            <a:r>
              <a:rPr lang="ru-RU" sz="1400" b="1" dirty="0" err="1" smtClean="0"/>
              <a:t>допомогою</a:t>
            </a:r>
            <a:r>
              <a:rPr lang="ru-RU" sz="1400" b="1" dirty="0" smtClean="0"/>
              <a:t> таких </a:t>
            </a:r>
            <a:r>
              <a:rPr lang="ru-RU" sz="1400" b="1" dirty="0" err="1" smtClean="0"/>
              <a:t>заходів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учителі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отримують</a:t>
            </a:r>
            <a:r>
              <a:rPr lang="ru-RU" sz="1400" b="1" dirty="0" smtClean="0"/>
              <a:t> шанс </a:t>
            </a:r>
            <a:r>
              <a:rPr lang="ru-RU" sz="1400" b="1" dirty="0" err="1" smtClean="0"/>
              <a:t>підвищити</a:t>
            </a:r>
            <a:r>
              <a:rPr lang="ru-RU" sz="1400" b="1" dirty="0" smtClean="0"/>
              <a:t> свою </a:t>
            </a:r>
            <a:r>
              <a:rPr lang="ru-RU" sz="1400" b="1" dirty="0" err="1" smtClean="0"/>
              <a:t>кваліфікацію</a:t>
            </a:r>
            <a:r>
              <a:rPr lang="ru-RU" sz="1400" b="1" dirty="0" smtClean="0"/>
              <a:t> та </a:t>
            </a:r>
            <a:r>
              <a:rPr lang="ru-RU" sz="1400" b="1" dirty="0" err="1" smtClean="0"/>
              <a:t>мовний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рівень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ознайомитись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із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сучасними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методико-дидактичними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підходами</a:t>
            </a:r>
            <a:r>
              <a:rPr lang="ru-RU" sz="1400" b="1" dirty="0" smtClean="0"/>
              <a:t> до </a:t>
            </a:r>
            <a:r>
              <a:rPr lang="ru-RU" sz="1400" b="1" dirty="0" err="1" smtClean="0"/>
              <a:t>викладання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німецької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мови</a:t>
            </a:r>
            <a:r>
              <a:rPr lang="ru-RU" sz="1400" b="1" dirty="0" smtClean="0"/>
              <a:t>. Як правило, </a:t>
            </a:r>
            <a:r>
              <a:rPr lang="ru-RU" sz="1400" b="1" dirty="0" err="1" smtClean="0"/>
              <a:t>такі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семінари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проводять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досвідчені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референти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із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Німеччини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надаючи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різноманітні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практичні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поради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щодо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планування</a:t>
            </a:r>
            <a:r>
              <a:rPr lang="ru-RU" sz="1400" b="1" dirty="0" smtClean="0"/>
              <a:t> та </a:t>
            </a:r>
            <a:r>
              <a:rPr lang="ru-RU" sz="1400" b="1" dirty="0" err="1" smtClean="0"/>
              <a:t>проведення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уроків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німецької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мови</a:t>
            </a:r>
            <a:r>
              <a:rPr lang="ru-RU" sz="1400" b="1" dirty="0" smtClean="0"/>
              <a:t> на </a:t>
            </a:r>
            <a:r>
              <a:rPr lang="ru-RU" sz="1400" b="1" dirty="0" err="1" smtClean="0"/>
              <a:t>основі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сучасних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матеріалів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із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країнознавчими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елементами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Цього</a:t>
            </a:r>
            <a:r>
              <a:rPr lang="ru-RU" sz="1400" b="1" dirty="0" smtClean="0"/>
              <a:t> разу до </a:t>
            </a:r>
            <a:r>
              <a:rPr lang="ru-RU" sz="1400" b="1" dirty="0" err="1" smtClean="0"/>
              <a:t>Чернівців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прибула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Наталія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Маєвська</a:t>
            </a:r>
            <a:r>
              <a:rPr lang="ru-RU" sz="1400" b="1" dirty="0" smtClean="0"/>
              <a:t>, референт </a:t>
            </a:r>
            <a:r>
              <a:rPr lang="ru-RU" sz="1400" b="1" dirty="0" err="1" smtClean="0"/>
              <a:t>Гете-Інституту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Основна</a:t>
            </a:r>
            <a:r>
              <a:rPr lang="ru-RU" sz="1400" b="1" dirty="0" smtClean="0"/>
              <a:t> тематика </a:t>
            </a:r>
            <a:r>
              <a:rPr lang="ru-RU" sz="1400" b="1" dirty="0" err="1" smtClean="0"/>
              <a:t>семінару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базувалася</a:t>
            </a:r>
            <a:r>
              <a:rPr lang="ru-RU" sz="1400" b="1" dirty="0" smtClean="0"/>
              <a:t> на </a:t>
            </a:r>
            <a:r>
              <a:rPr lang="ru-RU" sz="1400" b="1" dirty="0" err="1" smtClean="0"/>
              <a:t>роботі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з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граматикою</a:t>
            </a:r>
            <a:r>
              <a:rPr lang="ru-RU" sz="1400" b="1" dirty="0" smtClean="0"/>
              <a:t> та методами </a:t>
            </a:r>
            <a:r>
              <a:rPr lang="ru-RU" sz="1400" b="1" dirty="0" err="1" smtClean="0"/>
              <a:t>опрацювання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граматичних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явищ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формуванні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фонетичної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компетенції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Був</a:t>
            </a:r>
            <a:r>
              <a:rPr lang="ru-RU" sz="1400" b="1" dirty="0" smtClean="0"/>
              <a:t> проведений </a:t>
            </a:r>
            <a:r>
              <a:rPr lang="ru-RU" sz="1400" b="1" dirty="0" err="1" smtClean="0"/>
              <a:t>воркшоп</a:t>
            </a:r>
            <a:r>
              <a:rPr lang="ru-RU" sz="1400" b="1" dirty="0" smtClean="0"/>
              <a:t> по </a:t>
            </a:r>
            <a:r>
              <a:rPr lang="ru-RU" sz="1400" b="1" dirty="0" err="1" smtClean="0"/>
              <a:t>підготовці</a:t>
            </a:r>
            <a:r>
              <a:rPr lang="ru-RU" sz="1400" b="1" dirty="0" smtClean="0"/>
              <a:t> до </a:t>
            </a:r>
            <a:r>
              <a:rPr lang="ru-RU" sz="1400" b="1" dirty="0" err="1" smtClean="0"/>
              <a:t>іспитів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рівня</a:t>
            </a:r>
            <a:r>
              <a:rPr lang="ru-RU" sz="1400" b="1" dirty="0" smtClean="0"/>
              <a:t> А1-В2.</a:t>
            </a:r>
          </a:p>
          <a:p>
            <a:endParaRPr lang="uk-UA" sz="1400" dirty="0" smtClean="0"/>
          </a:p>
          <a:p>
            <a:endParaRPr lang="uk-UA" sz="1400" dirty="0" smtClean="0"/>
          </a:p>
          <a:p>
            <a:endParaRPr lang="uk-UA" sz="1400" dirty="0" smtClean="0"/>
          </a:p>
          <a:p>
            <a:endParaRPr lang="uk-UA" sz="1400" dirty="0" smtClean="0"/>
          </a:p>
          <a:p>
            <a:endParaRPr lang="uk-UA" sz="1400" dirty="0" smtClean="0"/>
          </a:p>
          <a:p>
            <a:endParaRPr lang="uk-UA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 </a:t>
            </a:r>
            <a:r>
              <a:rPr lang="ru-RU" sz="1400" b="1" dirty="0" err="1" smtClean="0"/>
              <a:t>Педагогічна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міська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конференція</a:t>
            </a:r>
            <a:r>
              <a:rPr lang="ru-RU" sz="1400" b="1" dirty="0" smtClean="0"/>
              <a:t> "Талант та </a:t>
            </a:r>
            <a:r>
              <a:rPr lang="ru-RU" sz="1400" b="1" dirty="0" err="1" smtClean="0"/>
              <a:t>елітарність</a:t>
            </a:r>
            <a:r>
              <a:rPr lang="ru-RU" sz="1400" b="1" dirty="0" smtClean="0"/>
              <a:t>", тема: "</a:t>
            </a:r>
            <a:r>
              <a:rPr lang="ru-RU" sz="1400" b="1" dirty="0" err="1" smtClean="0"/>
              <a:t>Формування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підприємницької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компетентності</a:t>
            </a:r>
            <a:r>
              <a:rPr lang="ru-RU" sz="1400" b="1" dirty="0" smtClean="0"/>
              <a:t> на уроках </a:t>
            </a:r>
            <a:r>
              <a:rPr lang="ru-RU" sz="1400" b="1" dirty="0" err="1" smtClean="0"/>
              <a:t>німецької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мови</a:t>
            </a:r>
            <a:r>
              <a:rPr lang="ru-RU" sz="1400" b="1" dirty="0" smtClean="0"/>
              <a:t>".</a:t>
            </a:r>
            <a:br>
              <a:rPr lang="ru-RU" sz="1400" b="1" dirty="0" smtClean="0"/>
            </a:br>
            <a:endParaRPr lang="uk-UA" altLang="uk-UA" sz="14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500042"/>
            <a:ext cx="3987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>
              <a:solidFill>
                <a:srgbClr val="FF0000"/>
              </a:solidFill>
            </a:endParaRPr>
          </a:p>
          <a:p>
            <a:endParaRPr lang="uk-UA" dirty="0" smtClean="0">
              <a:solidFill>
                <a:srgbClr val="FF0000"/>
              </a:solidFill>
            </a:endParaRPr>
          </a:p>
          <a:p>
            <a:r>
              <a:rPr lang="uk-UA" dirty="0" smtClean="0">
                <a:solidFill>
                  <a:srgbClr val="FF0000"/>
                </a:solidFill>
              </a:rPr>
              <a:t> 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9155" name="Picture 3" descr="C:\Users\1\Desktop\IMG_20151029_150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645024"/>
            <a:ext cx="1280740" cy="2016224"/>
          </a:xfrm>
          <a:prstGeom prst="rect">
            <a:avLst/>
          </a:prstGeom>
          <a:noFill/>
        </p:spPr>
      </p:pic>
      <p:pic>
        <p:nvPicPr>
          <p:cNvPr id="49156" name="Picture 4" descr="C:\Users\1\Desktop\семіна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645024"/>
            <a:ext cx="2987824" cy="18516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4837"/>
            <a:ext cx="9755188" cy="746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-673894"/>
            <a:ext cx="19208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34" name="Rectangle 4"/>
          <p:cNvSpPr>
            <a:spLocks noChangeArrowheads="1"/>
          </p:cNvSpPr>
          <p:nvPr/>
        </p:nvSpPr>
        <p:spPr bwMode="auto">
          <a:xfrm>
            <a:off x="323528" y="579580"/>
            <a:ext cx="9215502" cy="33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0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Участь у семінарах, конференціях, проектах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uk-UA" altLang="uk-UA" sz="20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400" b="1" dirty="0" smtClean="0"/>
              <a:t> </a:t>
            </a:r>
            <a:r>
              <a:rPr lang="ru-RU" sz="1400" dirty="0" smtClean="0"/>
              <a:t> </a:t>
            </a:r>
            <a:r>
              <a:rPr lang="ru-RU" sz="1400" b="1" dirty="0" smtClean="0"/>
              <a:t>Листопад, 2015 – участь у </a:t>
            </a:r>
            <a:r>
              <a:rPr lang="ru-RU" sz="1400" b="1" dirty="0" err="1" smtClean="0"/>
              <a:t>польсько-українському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проекті</a:t>
            </a:r>
            <a:r>
              <a:rPr lang="ru-RU" sz="1400" b="1" dirty="0" smtClean="0"/>
              <a:t> «</a:t>
            </a:r>
            <a:r>
              <a:rPr lang="ru-RU" sz="1400" b="1" dirty="0" err="1" smtClean="0"/>
              <a:t>Шкільна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академія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підприємництва</a:t>
            </a:r>
            <a:r>
              <a:rPr lang="ru-RU" sz="1400" b="1" dirty="0" smtClean="0"/>
              <a:t> 3». Тема </a:t>
            </a:r>
            <a:r>
              <a:rPr lang="ru-RU" sz="1400" b="1" dirty="0" err="1" smtClean="0"/>
              <a:t>тренінгу</a:t>
            </a:r>
            <a:r>
              <a:rPr lang="ru-RU" sz="1400" b="1" dirty="0" smtClean="0"/>
              <a:t> «</a:t>
            </a:r>
            <a:r>
              <a:rPr lang="ru-RU" sz="1400" b="1" dirty="0" err="1" smtClean="0"/>
              <a:t>Підготовка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вчителів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базових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дисциплін</a:t>
            </a:r>
            <a:r>
              <a:rPr lang="ru-RU" sz="1400" b="1" dirty="0" smtClean="0"/>
              <a:t> до </a:t>
            </a:r>
            <a:r>
              <a:rPr lang="ru-RU" sz="1400" b="1" dirty="0" err="1" smtClean="0"/>
              <a:t>впровадження</a:t>
            </a:r>
            <a:r>
              <a:rPr lang="ru-RU" sz="1400" b="1" dirty="0" smtClean="0"/>
              <a:t> у школах </a:t>
            </a:r>
            <a:r>
              <a:rPr lang="ru-RU" sz="1400" b="1" dirty="0" err="1" smtClean="0"/>
              <a:t>публікації</a:t>
            </a:r>
            <a:r>
              <a:rPr lang="ru-RU" sz="1400" b="1" dirty="0" smtClean="0"/>
              <a:t> «Уроки </a:t>
            </a:r>
            <a:r>
              <a:rPr lang="ru-RU" sz="1400" b="1" dirty="0" err="1" smtClean="0"/>
              <a:t>з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підприємницьким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тлом</a:t>
            </a:r>
            <a:r>
              <a:rPr lang="ru-RU" sz="1400" b="1" dirty="0" smtClean="0"/>
              <a:t>»».</a:t>
            </a:r>
          </a:p>
          <a:p>
            <a:endParaRPr lang="uk-UA" altLang="uk-UA" sz="14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b="1" dirty="0" err="1" smtClean="0"/>
              <a:t>Вернісаж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педагогічного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досвіду</a:t>
            </a:r>
            <a:endParaRPr lang="ru-RU" sz="1400" b="1" dirty="0" smtClean="0"/>
          </a:p>
          <a:p>
            <a:pPr>
              <a:buNone/>
            </a:pPr>
            <a:r>
              <a:rPr lang="ru-RU" sz="1400" b="1" dirty="0" smtClean="0"/>
              <a:t>20 </a:t>
            </a:r>
            <a:r>
              <a:rPr lang="ru-RU" sz="1400" b="1" dirty="0" err="1" smtClean="0"/>
              <a:t>січня</a:t>
            </a:r>
            <a:r>
              <a:rPr lang="ru-RU" sz="1400" b="1" dirty="0" smtClean="0"/>
              <a:t> 2016 на </a:t>
            </a:r>
            <a:r>
              <a:rPr lang="ru-RU" sz="1400" b="1" dirty="0" err="1" smtClean="0"/>
              <a:t>базі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Інституту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післядипломної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педагогічної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освіти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Чернівецької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області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відбувся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Вернісаж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педагогічного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досвіду</a:t>
            </a:r>
            <a:r>
              <a:rPr lang="ru-RU" sz="1400" b="1" dirty="0" smtClean="0"/>
              <a:t> «</a:t>
            </a:r>
            <a:r>
              <a:rPr lang="ru-RU" sz="1400" b="1" dirty="0" err="1" smtClean="0"/>
              <a:t>Формування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ініціативності</a:t>
            </a:r>
            <a:r>
              <a:rPr lang="ru-RU" sz="1400" b="1" dirty="0" smtClean="0"/>
              <a:t> та </a:t>
            </a:r>
            <a:r>
              <a:rPr lang="ru-RU" sz="1400" b="1" dirty="0" err="1" smtClean="0"/>
              <a:t>підприємливості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учнів</a:t>
            </a:r>
            <a:r>
              <a:rPr lang="ru-RU" sz="1400" b="1" dirty="0" smtClean="0"/>
              <a:t> на уроках та в </a:t>
            </a:r>
            <a:r>
              <a:rPr lang="ru-RU" sz="1400" b="1" dirty="0" err="1" smtClean="0"/>
              <a:t>позаурочний</a:t>
            </a:r>
            <a:r>
              <a:rPr lang="ru-RU" sz="1400" b="1" dirty="0" smtClean="0"/>
              <a:t> час» у рамках </a:t>
            </a:r>
            <a:r>
              <a:rPr lang="ru-RU" sz="1400" b="1" dirty="0" err="1" smtClean="0"/>
              <a:t>реалізації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міжнародного</a:t>
            </a:r>
            <a:r>
              <a:rPr lang="ru-RU" sz="1400" b="1" dirty="0" smtClean="0"/>
              <a:t> проекту «</a:t>
            </a:r>
            <a:r>
              <a:rPr lang="ru-RU" sz="1400" b="1" dirty="0" err="1" smtClean="0"/>
              <a:t>Шкільна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академія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підприємництва</a:t>
            </a:r>
            <a:r>
              <a:rPr lang="ru-RU" sz="1400" b="1" dirty="0" smtClean="0"/>
              <a:t> – 3».</a:t>
            </a:r>
          </a:p>
          <a:p>
            <a:endParaRPr lang="uk-UA" altLang="uk-UA" sz="14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500042"/>
            <a:ext cx="3987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>
              <a:solidFill>
                <a:srgbClr val="FF0000"/>
              </a:solidFill>
            </a:endParaRPr>
          </a:p>
          <a:p>
            <a:endParaRPr lang="uk-UA" dirty="0" smtClean="0">
              <a:solidFill>
                <a:srgbClr val="FF0000"/>
              </a:solidFill>
            </a:endParaRPr>
          </a:p>
          <a:p>
            <a:r>
              <a:rPr lang="uk-UA" dirty="0" smtClean="0">
                <a:solidFill>
                  <a:srgbClr val="FF0000"/>
                </a:solidFill>
              </a:rPr>
              <a:t> 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0178" name="Picture 2" descr="C:\Users\1\Desktop\IMG_20160120_1359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717032"/>
            <a:ext cx="1928812" cy="3140968"/>
          </a:xfrm>
          <a:prstGeom prst="rect">
            <a:avLst/>
          </a:prstGeom>
          <a:noFill/>
        </p:spPr>
      </p:pic>
      <p:pic>
        <p:nvPicPr>
          <p:cNvPr id="50179" name="Picture 3" descr="C:\Users\1\Desktop\221782_de666be01b274080a77342482176f32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077072"/>
            <a:ext cx="3276848" cy="2101974"/>
          </a:xfrm>
          <a:prstGeom prst="rect">
            <a:avLst/>
          </a:prstGeom>
          <a:noFill/>
        </p:spPr>
      </p:pic>
      <p:pic>
        <p:nvPicPr>
          <p:cNvPr id="50180" name="Picture 4" descr="C:\Users\1\Desktop\221782_edaa4ead1dee4867bc550ab282cb54e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844824"/>
            <a:ext cx="1610468" cy="1080120"/>
          </a:xfrm>
          <a:prstGeom prst="rect">
            <a:avLst/>
          </a:prstGeom>
          <a:noFill/>
        </p:spPr>
      </p:pic>
      <p:pic>
        <p:nvPicPr>
          <p:cNvPr id="50181" name="Picture 5" descr="C:\Users\1\Desktop\221782_3124c856600f4d3f872f3dbbd61e5f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1844824"/>
            <a:ext cx="1800200" cy="12241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9753601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86710" y="-285776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uk-UA" altLang="uk-UA" b="1">
                <a:solidFill>
                  <a:srgbClr val="990000"/>
                </a:solidFill>
                <a:latin typeface="Monotype Corsiva" pitchFamily="66" charset="0"/>
              </a:rPr>
              <a:t>   </a:t>
            </a:r>
            <a:endParaRPr lang="ru-RU" altLang="uk-UA" sz="1800">
              <a:latin typeface="Times New Roman" pitchFamily="18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0" y="404813"/>
            <a:ext cx="8459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uk-UA" altLang="uk-UA" sz="1800">
              <a:latin typeface="Times New Roman" pitchFamily="18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260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uk-UA" altLang="uk-UA" sz="1800">
              <a:latin typeface="Times New Roman" pitchFamily="18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0" y="404813"/>
            <a:ext cx="85693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200" b="1" dirty="0">
                <a:solidFill>
                  <a:srgbClr val="000099"/>
                </a:solidFill>
                <a:latin typeface="Monotype Corsiva" pitchFamily="66" charset="0"/>
              </a:rPr>
              <a:t>       </a:t>
            </a:r>
            <a:endParaRPr lang="ru-RU" altLang="uk-UA" sz="1800" dirty="0">
              <a:latin typeface="Times New Roman" pitchFamily="18" charset="0"/>
            </a:endParaRPr>
          </a:p>
        </p:txBody>
      </p:sp>
      <p:sp>
        <p:nvSpPr>
          <p:cNvPr id="18478" name="Text Box 46"/>
          <p:cNvSpPr txBox="1">
            <a:spLocks noChangeArrowheads="1"/>
          </p:cNvSpPr>
          <p:nvPr/>
        </p:nvSpPr>
        <p:spPr bwMode="auto">
          <a:xfrm>
            <a:off x="1214414" y="-214338"/>
            <a:ext cx="81438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200" b="1" dirty="0" smtClean="0">
                <a:solidFill>
                  <a:srgbClr val="000099"/>
                </a:solidFill>
                <a:latin typeface="Monotype Corsiva" pitchFamily="66" charset="0"/>
              </a:rPr>
              <a:t>Позакласні </a:t>
            </a:r>
            <a:r>
              <a:rPr lang="uk-UA" altLang="uk-UA" sz="2200" b="1" dirty="0">
                <a:solidFill>
                  <a:srgbClr val="000099"/>
                </a:solidFill>
                <a:latin typeface="Monotype Corsiva" pitchFamily="66" charset="0"/>
              </a:rPr>
              <a:t>заходи: </a:t>
            </a:r>
            <a:endParaRPr lang="uk-UA" altLang="uk-UA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aphicFrame>
        <p:nvGraphicFramePr>
          <p:cNvPr id="59472" name="Group 8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03968689"/>
              </p:ext>
            </p:extLst>
          </p:nvPr>
        </p:nvGraphicFramePr>
        <p:xfrm>
          <a:off x="285720" y="384416"/>
          <a:ext cx="8569325" cy="6287119"/>
        </p:xfrm>
        <a:graphic>
          <a:graphicData uri="http://schemas.openxmlformats.org/drawingml/2006/table">
            <a:tbl>
              <a:tblPr/>
              <a:tblGrid>
                <a:gridCol w="576263"/>
                <a:gridCol w="1150937"/>
                <a:gridCol w="3602038"/>
                <a:gridCol w="1800225"/>
                <a:gridCol w="1439862"/>
              </a:tblGrid>
              <a:tr h="2840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№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Дата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Тема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Клас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Рівень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11.02.13 р.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“День святого Валентина у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Німеччині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”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21.11.14 р.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“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Berlin ist eine Reise wert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”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26.01.15 р.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“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Die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gesunde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Lebensweise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”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93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25.02.2013 .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2015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Країнознавча вікторина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(Слайд-шоу)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«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Alles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Ü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ber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Deutschland”</a:t>
                      </a:r>
                      <a:endParaRPr kumimoji="0" lang="uk-UA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uk-UA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Презентація пошукових робіт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uk-UA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de-DE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Unser Leben im Multidisziplinären Lyzeum</a:t>
                      </a: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 (</a:t>
                      </a:r>
                      <a:r>
                        <a:rPr lang="uk-UA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відеорепортаж</a:t>
                      </a: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uk-UA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Перегляд фільму на німецькій мові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виконання завдань після перегляду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uk-UA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«Чи знали Ви…?»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Привітання до 8-го Березня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Вікторина      «Хто хоче стати міліонером»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Rotkäppchen </a:t>
                      </a:r>
                      <a:r>
                        <a:rPr lang="de-DE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 8.März.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8-10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9-10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8-10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8-9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9753601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86710" y="-285776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uk-UA" altLang="uk-UA" b="1">
                <a:solidFill>
                  <a:srgbClr val="990000"/>
                </a:solidFill>
                <a:latin typeface="Monotype Corsiva" pitchFamily="66" charset="0"/>
              </a:rPr>
              <a:t>   </a:t>
            </a:r>
            <a:endParaRPr lang="ru-RU" altLang="uk-UA" sz="1800">
              <a:latin typeface="Times New Roman" pitchFamily="18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0" y="404813"/>
            <a:ext cx="8459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uk-UA" altLang="uk-UA" sz="1800">
              <a:latin typeface="Times New Roman" pitchFamily="18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260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uk-UA" altLang="uk-UA" sz="1800">
              <a:latin typeface="Times New Roman" pitchFamily="18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0" y="404813"/>
            <a:ext cx="85693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200" b="1" dirty="0">
                <a:solidFill>
                  <a:srgbClr val="000099"/>
                </a:solidFill>
                <a:latin typeface="Monotype Corsiva" pitchFamily="66" charset="0"/>
              </a:rPr>
              <a:t>       </a:t>
            </a:r>
            <a:endParaRPr lang="ru-RU" altLang="uk-UA" sz="1800" dirty="0">
              <a:latin typeface="Times New Roman" pitchFamily="18" charset="0"/>
            </a:endParaRPr>
          </a:p>
        </p:txBody>
      </p:sp>
      <p:pic>
        <p:nvPicPr>
          <p:cNvPr id="40962" name="Picture 2" descr="C:\Users\1\Desktop\фото ліцей\DSCN08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72816"/>
            <a:ext cx="2520280" cy="1944216"/>
          </a:xfrm>
          <a:prstGeom prst="rect">
            <a:avLst/>
          </a:prstGeom>
          <a:noFill/>
        </p:spPr>
      </p:pic>
      <p:pic>
        <p:nvPicPr>
          <p:cNvPr id="40963" name="Picture 3" descr="C:\Users\1\Desktop\фото ліцей\DSCN08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276872"/>
            <a:ext cx="2952328" cy="1823715"/>
          </a:xfrm>
          <a:prstGeom prst="rect">
            <a:avLst/>
          </a:prstGeom>
          <a:noFill/>
        </p:spPr>
      </p:pic>
      <p:pic>
        <p:nvPicPr>
          <p:cNvPr id="40964" name="Picture 4" descr="C:\Users\1\Desktop\фото ліцей\DSCN08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1951037" cy="1463675"/>
          </a:xfrm>
          <a:prstGeom prst="rect">
            <a:avLst/>
          </a:prstGeom>
          <a:noFill/>
        </p:spPr>
      </p:pic>
      <p:pic>
        <p:nvPicPr>
          <p:cNvPr id="40965" name="Picture 5" descr="C:\Users\1\Desktop\фото ліцей\DSCN08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437112"/>
            <a:ext cx="3203848" cy="2088232"/>
          </a:xfrm>
          <a:prstGeom prst="rect">
            <a:avLst/>
          </a:prstGeom>
          <a:noFill/>
        </p:spPr>
      </p:pic>
      <p:pic>
        <p:nvPicPr>
          <p:cNvPr id="40966" name="Picture 6" descr="C:\Users\1\Desktop\фото ліцей\DSCN09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404664"/>
            <a:ext cx="2664296" cy="1800200"/>
          </a:xfrm>
          <a:prstGeom prst="rect">
            <a:avLst/>
          </a:prstGeom>
          <a:noFill/>
        </p:spPr>
      </p:pic>
      <p:pic>
        <p:nvPicPr>
          <p:cNvPr id="40967" name="Picture 7" descr="C:\Users\1\Desktop\фото ліцей\DSCN092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0"/>
            <a:ext cx="2671117" cy="1868339"/>
          </a:xfrm>
          <a:prstGeom prst="rect">
            <a:avLst/>
          </a:prstGeom>
          <a:noFill/>
        </p:spPr>
      </p:pic>
      <p:pic>
        <p:nvPicPr>
          <p:cNvPr id="40968" name="Picture 8" descr="C:\Users\1\Desktop\фото ліцей\DSCN093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7744" y="4221088"/>
            <a:ext cx="3312368" cy="2448272"/>
          </a:xfrm>
          <a:prstGeom prst="rect">
            <a:avLst/>
          </a:prstGeom>
          <a:noFill/>
        </p:spPr>
      </p:pic>
      <p:pic>
        <p:nvPicPr>
          <p:cNvPr id="40969" name="Picture 9" descr="C:\Users\1\Desktop\фото ліцей\DSCN087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8184" y="1916832"/>
            <a:ext cx="2915816" cy="252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620713"/>
            <a:ext cx="611187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4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23988"/>
            <a:ext cx="7345363" cy="543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52"/>
            <a:ext cx="9753601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uk-UA" altLang="uk-UA" b="1">
                <a:solidFill>
                  <a:srgbClr val="990000"/>
                </a:solidFill>
                <a:latin typeface="Monotype Corsiva" pitchFamily="66" charset="0"/>
              </a:rPr>
              <a:t>   </a:t>
            </a:r>
            <a:endParaRPr lang="ru-RU" altLang="uk-UA" sz="1800">
              <a:latin typeface="Times New Roman" pitchFamily="18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0" y="404813"/>
            <a:ext cx="8459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uk-UA" altLang="uk-UA" sz="1800">
              <a:latin typeface="Times New Roman" pitchFamily="18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260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uk-UA" altLang="uk-UA" sz="1800">
              <a:latin typeface="Times New Roman" pitchFamily="18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0" y="404813"/>
            <a:ext cx="85693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200" b="1">
                <a:solidFill>
                  <a:srgbClr val="000099"/>
                </a:solidFill>
                <a:latin typeface="Monotype Corsiva" pitchFamily="66" charset="0"/>
              </a:rPr>
              <a:t>       Відкриті уроки:</a:t>
            </a:r>
            <a:endParaRPr lang="ru-RU" altLang="uk-UA" sz="1800">
              <a:latin typeface="Times New Roman" pitchFamily="18" charset="0"/>
            </a:endParaRPr>
          </a:p>
        </p:txBody>
      </p:sp>
      <p:graphicFrame>
        <p:nvGraphicFramePr>
          <p:cNvPr id="59400" name="Group 8"/>
          <p:cNvGraphicFramePr>
            <a:graphicFrameLocks noGrp="1"/>
          </p:cNvGraphicFramePr>
          <p:nvPr/>
        </p:nvGraphicFramePr>
        <p:xfrm>
          <a:off x="323850" y="1196975"/>
          <a:ext cx="8569325" cy="2845124"/>
        </p:xfrm>
        <a:graphic>
          <a:graphicData uri="http://schemas.openxmlformats.org/drawingml/2006/table">
            <a:tbl>
              <a:tblPr/>
              <a:tblGrid>
                <a:gridCol w="511175"/>
                <a:gridCol w="1098550"/>
                <a:gridCol w="3589338"/>
                <a:gridCol w="1758950"/>
                <a:gridCol w="1611312"/>
              </a:tblGrid>
              <a:tr h="3047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№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Дата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Тема уроку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Клас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Рівень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11. 2012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“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Körperteile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”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02.2013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“Sport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ist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Gesund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”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02.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2014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“Die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Bevölkerung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und das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Klima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in Deutschland”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12. 2014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03. 2015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11. 2015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02. 2016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“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Die Hauptstädte. Berlin. Kyiiw.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”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“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Deutschland – Land und Leute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”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„Die deutsche Sprache öffnet viele Türen“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Обласний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Шкільний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78" name="Text Box 46"/>
          <p:cNvSpPr txBox="1">
            <a:spLocks noChangeArrowheads="1"/>
          </p:cNvSpPr>
          <p:nvPr/>
        </p:nvSpPr>
        <p:spPr bwMode="auto">
          <a:xfrm>
            <a:off x="250825" y="3357563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200" b="1" dirty="0" smtClean="0">
                <a:solidFill>
                  <a:srgbClr val="000099"/>
                </a:solidFill>
                <a:latin typeface="Monotype Corsiva" pitchFamily="66" charset="0"/>
              </a:rPr>
              <a:t> </a:t>
            </a:r>
            <a:endParaRPr lang="uk-UA" altLang="uk-UA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41987" name="Picture 3" descr="C:\Users\1\Desktop\Новая папка (3)\DSC_06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980728"/>
            <a:ext cx="3203848" cy="2607846"/>
          </a:xfrm>
          <a:prstGeom prst="rect">
            <a:avLst/>
          </a:prstGeom>
          <a:noFill/>
        </p:spPr>
      </p:pic>
      <p:pic>
        <p:nvPicPr>
          <p:cNvPr id="41988" name="Picture 4" descr="C:\Users\1\Desktop\Новая папка (3)\DSC_06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4664"/>
            <a:ext cx="3744416" cy="2463830"/>
          </a:xfrm>
          <a:prstGeom prst="rect">
            <a:avLst/>
          </a:prstGeom>
          <a:noFill/>
        </p:spPr>
      </p:pic>
      <p:pic>
        <p:nvPicPr>
          <p:cNvPr id="41989" name="Picture 5" descr="C:\Users\1\Desktop\Новая папка (3)\DSC_06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437112"/>
            <a:ext cx="2699792" cy="2420888"/>
          </a:xfrm>
          <a:prstGeom prst="rect">
            <a:avLst/>
          </a:prstGeom>
          <a:noFill/>
        </p:spPr>
      </p:pic>
      <p:pic>
        <p:nvPicPr>
          <p:cNvPr id="41990" name="Picture 6" descr="C:\Users\1\Desktop\Новая папка (3)\DSC_06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645024"/>
            <a:ext cx="3059832" cy="2319813"/>
          </a:xfrm>
          <a:prstGeom prst="rect">
            <a:avLst/>
          </a:prstGeom>
          <a:noFill/>
        </p:spPr>
      </p:pic>
      <p:pic>
        <p:nvPicPr>
          <p:cNvPr id="41991" name="Picture 7" descr="C:\Users\1\Desktop\Новая папка (3)\DSC_06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3789040"/>
            <a:ext cx="2339752" cy="2463829"/>
          </a:xfrm>
          <a:prstGeom prst="rect">
            <a:avLst/>
          </a:prstGeom>
          <a:noFill/>
        </p:spPr>
      </p:pic>
      <p:pic>
        <p:nvPicPr>
          <p:cNvPr id="41992" name="Picture 8" descr="C:\Users\1\Desktop\Новая папка (3)\DSC_067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1628800"/>
            <a:ext cx="2339752" cy="27518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43010" name="Picture 2" descr="C:\Users\1\Desktop\Новая папка (3)\DSC_06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0"/>
            <a:ext cx="3203848" cy="2391822"/>
          </a:xfrm>
          <a:prstGeom prst="rect">
            <a:avLst/>
          </a:prstGeom>
          <a:noFill/>
        </p:spPr>
      </p:pic>
      <p:pic>
        <p:nvPicPr>
          <p:cNvPr id="43011" name="Picture 3" descr="C:\Users\1\Desktop\Новая папка (3)\DSC_06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2656"/>
            <a:ext cx="4644008" cy="3327925"/>
          </a:xfrm>
          <a:prstGeom prst="rect">
            <a:avLst/>
          </a:prstGeom>
          <a:noFill/>
        </p:spPr>
      </p:pic>
      <p:pic>
        <p:nvPicPr>
          <p:cNvPr id="43012" name="Picture 4" descr="C:\Users\1\Desktop\Новая папка (3)\DSC_06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2060848"/>
            <a:ext cx="3563888" cy="2607845"/>
          </a:xfrm>
          <a:prstGeom prst="rect">
            <a:avLst/>
          </a:prstGeom>
          <a:noFill/>
        </p:spPr>
      </p:pic>
      <p:pic>
        <p:nvPicPr>
          <p:cNvPr id="43013" name="Picture 5" descr="C:\Users\1\Desktop\Новая папка (3)\DSC_06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4544" y="3789040"/>
            <a:ext cx="3600400" cy="2160240"/>
          </a:xfrm>
          <a:prstGeom prst="rect">
            <a:avLst/>
          </a:prstGeom>
          <a:noFill/>
        </p:spPr>
      </p:pic>
      <p:pic>
        <p:nvPicPr>
          <p:cNvPr id="43014" name="Picture 6" descr="C:\Users\1\Desktop\Новая папка (3)\DSC_07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4365104"/>
            <a:ext cx="3491880" cy="24928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43015" name="Picture 7" descr="C:\Users\1\Desktop\Новая папка (3)\DSC_0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76672"/>
            <a:ext cx="3779912" cy="2736305"/>
          </a:xfrm>
          <a:prstGeom prst="rect">
            <a:avLst/>
          </a:prstGeom>
          <a:noFill/>
        </p:spPr>
      </p:pic>
      <p:pic>
        <p:nvPicPr>
          <p:cNvPr id="44034" name="Picture 2" descr="C:\Users\1\Desktop\Новая папка (3)\DSC_07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764704"/>
            <a:ext cx="3744416" cy="2520280"/>
          </a:xfrm>
          <a:prstGeom prst="rect">
            <a:avLst/>
          </a:prstGeom>
          <a:noFill/>
        </p:spPr>
      </p:pic>
      <p:pic>
        <p:nvPicPr>
          <p:cNvPr id="44035" name="Picture 3" descr="C:\Users\1\Desktop\Новая папка (3)\DSC_07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356992"/>
            <a:ext cx="4464496" cy="3096344"/>
          </a:xfrm>
          <a:prstGeom prst="rect">
            <a:avLst/>
          </a:prstGeom>
          <a:noFill/>
        </p:spPr>
      </p:pic>
      <p:pic>
        <p:nvPicPr>
          <p:cNvPr id="44036" name="Picture 4" descr="C:\Users\1\Desktop\Новая папка (3)\DSC_07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3429000"/>
            <a:ext cx="3851920" cy="30398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7447855" cy="514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0383144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188640"/>
            <a:ext cx="19208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862"/>
            <a:ext cx="8964488" cy="635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5061560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188640"/>
            <a:ext cx="19208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 descr="C:\Users\user\Documents\Desktop\IMG_20160309_110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57232"/>
            <a:ext cx="3929076" cy="5214974"/>
          </a:xfrm>
          <a:prstGeom prst="rect">
            <a:avLst/>
          </a:prstGeom>
          <a:noFill/>
        </p:spPr>
      </p:pic>
      <p:pic>
        <p:nvPicPr>
          <p:cNvPr id="41989" name="Picture 5" descr="C:\Users\user\Documents\Desktop\Downloads\IMG_20160309_1108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928670"/>
            <a:ext cx="3857625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5061560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188640"/>
            <a:ext cx="19208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2" descr="C:\Users\user\Documents\Desktop\Downloads\IMG_20160309_111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760"/>
            <a:ext cx="8143900" cy="5072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506156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188640"/>
            <a:ext cx="19208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 descr="C:\Users\user\Documents\Desktop\Downloads\IMG_20160309_111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1556792"/>
            <a:ext cx="9001156" cy="5857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5061560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250825" y="260350"/>
            <a:ext cx="8893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uk-UA" altLang="uk-UA" sz="2400" b="1">
                <a:solidFill>
                  <a:srgbClr val="C00000"/>
                </a:solidFill>
                <a:latin typeface="Arial Black" pitchFamily="34" charset="0"/>
              </a:rPr>
              <a:t>Розділ І</a:t>
            </a:r>
            <a:r>
              <a:rPr lang="de-DE" altLang="uk-UA" sz="2400" b="1">
                <a:solidFill>
                  <a:srgbClr val="C00000"/>
                </a:solidFill>
                <a:latin typeface="Arial Black" pitchFamily="34" charset="0"/>
              </a:rPr>
              <a:t>V. </a:t>
            </a:r>
            <a:r>
              <a:rPr lang="uk-UA" altLang="uk-UA" sz="2200" b="1">
                <a:solidFill>
                  <a:srgbClr val="C00000"/>
                </a:solidFill>
                <a:latin typeface="Arial Black" pitchFamily="34" charset="0"/>
              </a:rPr>
              <a:t>Позакласна  діяльність учителя</a:t>
            </a:r>
            <a:endParaRPr lang="ru-RU" altLang="uk-UA" sz="2200" b="1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323850" y="620713"/>
            <a:ext cx="88201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uk-UA" sz="20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000" b="1" dirty="0" smtClean="0">
                <a:solidFill>
                  <a:srgbClr val="000099"/>
                </a:solidFill>
                <a:latin typeface="Times New Roman" pitchFamily="18" charset="0"/>
              </a:rPr>
              <a:t>Напрямки </a:t>
            </a:r>
            <a:r>
              <a:rPr lang="uk-UA" altLang="uk-UA" sz="2000" b="1" dirty="0">
                <a:solidFill>
                  <a:srgbClr val="000099"/>
                </a:solidFill>
                <a:latin typeface="Times New Roman" pitchFamily="18" charset="0"/>
              </a:rPr>
              <a:t>позакласної  діяльності</a:t>
            </a:r>
            <a:endParaRPr lang="ru-RU" altLang="uk-UA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aphicFrame>
        <p:nvGraphicFramePr>
          <p:cNvPr id="8" name="Group 432"/>
          <p:cNvGraphicFramePr>
            <a:graphicFrameLocks noGrp="1"/>
          </p:cNvGraphicFramePr>
          <p:nvPr/>
        </p:nvGraphicFramePr>
        <p:xfrm>
          <a:off x="251520" y="1484784"/>
          <a:ext cx="8388350" cy="1128713"/>
        </p:xfrm>
        <a:graphic>
          <a:graphicData uri="http://schemas.openxmlformats.org/drawingml/2006/table">
            <a:tbl>
              <a:tblPr/>
              <a:tblGrid>
                <a:gridCol w="1603375"/>
                <a:gridCol w="3429000"/>
                <a:gridCol w="3355975"/>
              </a:tblGrid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Напрямок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Аспекти </a:t>
                      </a:r>
                      <a:endParaRPr kumimoji="0" lang="ru-RU" altLang="uk-UA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Результат</a:t>
                      </a:r>
                      <a:endParaRPr kumimoji="0" lang="ru-RU" altLang="uk-UA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Освітній </a:t>
                      </a:r>
                      <a:endParaRPr kumimoji="0" lang="ru-RU" alt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Предметні тижні , тестування, додаткові уроки з німецької мови, пошук інформації в мережі Інтернет.</a:t>
                      </a:r>
                      <a:endParaRPr kumimoji="0" lang="ru-RU" alt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Участь учнів у  шкільних , районних конкурсах і олімпіадах.</a:t>
                      </a:r>
                      <a:endParaRPr kumimoji="0" lang="ru-RU" alt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00" name="TextBox 10"/>
          <p:cNvSpPr txBox="1">
            <a:spLocks noChangeArrowheads="1"/>
          </p:cNvSpPr>
          <p:nvPr/>
        </p:nvSpPr>
        <p:spPr bwMode="auto">
          <a:xfrm>
            <a:off x="539750" y="2205038"/>
            <a:ext cx="79200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uk-UA" sz="18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uk-UA" sz="18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uk-UA" sz="18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1800" b="1" dirty="0" smtClean="0">
                <a:solidFill>
                  <a:srgbClr val="000099"/>
                </a:solidFill>
                <a:latin typeface="Times New Roman" pitchFamily="18" charset="0"/>
              </a:rPr>
              <a:t>Творчі </a:t>
            </a:r>
            <a:r>
              <a:rPr lang="uk-UA" altLang="uk-UA" sz="1800" b="1" dirty="0">
                <a:solidFill>
                  <a:srgbClr val="000099"/>
                </a:solidFill>
                <a:latin typeface="Times New Roman" pitchFamily="18" charset="0"/>
              </a:rPr>
              <a:t>роботи учнів</a:t>
            </a:r>
            <a:endParaRPr lang="ru-RU" altLang="uk-UA" sz="18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51520" y="3645024"/>
          <a:ext cx="8172450" cy="2145760"/>
        </p:xfrm>
        <a:graphic>
          <a:graphicData uri="http://schemas.openxmlformats.org/drawingml/2006/table">
            <a:tbl>
              <a:tblPr/>
              <a:tblGrid>
                <a:gridCol w="2518173"/>
                <a:gridCol w="2270353"/>
                <a:gridCol w="1418971"/>
                <a:gridCol w="1964953"/>
              </a:tblGrid>
              <a:tr h="560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Назва розробки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Форма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ПІБ учня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Клас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Дата розробки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“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Massenmedien</a:t>
                      </a:r>
                      <a:r>
                        <a:rPr lang="uk-UA" sz="14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”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, „Musik“, „Die gesunde Lebensweise“, „Sport“, „</a:t>
                      </a:r>
                      <a:r>
                        <a:rPr lang="de-DE" sz="1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“</a:t>
                      </a:r>
                      <a:r>
                        <a:rPr lang="de-DE" sz="1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Unser Leben im Multidisziplinären Lyzeum „, „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Alles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ü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ber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Deutschland”, “Die Ukraine”.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Слайдові</a:t>
                      </a:r>
                      <a:r>
                        <a:rPr lang="uk-UA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презентації, проекти, </a:t>
                      </a:r>
                      <a:r>
                        <a:rPr lang="uk-UA" sz="1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відеорепортажі</a:t>
                      </a:r>
                      <a:r>
                        <a:rPr lang="uk-UA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стіннівки.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8-11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2012-2016рр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4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908050"/>
            <a:ext cx="6267450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3074" name="Picture 2" descr="C:\Users\utente\Desktop\всі фото\IMG_2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30781"/>
            <a:ext cx="2327424" cy="158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ente\Desktop\всі фото\IMG_28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30781"/>
            <a:ext cx="2327424" cy="158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ente\Desktop\всі фото\IMG_27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30781"/>
            <a:ext cx="2327424" cy="158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Desktop\всі фото\IMG_27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67" y="549311"/>
            <a:ext cx="2327424" cy="158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tente\Desktop\всі фото\IMG_27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791" y="429467"/>
            <a:ext cx="2232248" cy="1823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tente\Desktop\всі фото\IMG_28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91" y="429467"/>
            <a:ext cx="2088232" cy="2327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tente\Desktop\всі фото\IMG_28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226" y="1046345"/>
            <a:ext cx="2434417" cy="2174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tente\Desktop\всі фото\DCIM\100CANON\IMG_274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625" y="3284984"/>
            <a:ext cx="2119784" cy="2241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tente\Desktop\всі фото\DCIM\100CANON\IMG_274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2327424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utente\Desktop\всі фото\DCIM\100CANON\IMG_281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003" y="3933056"/>
            <a:ext cx="2916865" cy="2520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utente\Desktop\всі фото\DCIM\100CANON\IMG_281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04" y="2740863"/>
            <a:ext cx="2498516" cy="1644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2361622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45059" name="Picture 3" descr="C:\Users\1\Desktop\Новая папка (4)\IMG_20160209_103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645024"/>
            <a:ext cx="3851920" cy="2355726"/>
          </a:xfrm>
          <a:prstGeom prst="rect">
            <a:avLst/>
          </a:prstGeom>
          <a:noFill/>
        </p:spPr>
      </p:pic>
      <p:pic>
        <p:nvPicPr>
          <p:cNvPr id="45060" name="Picture 4" descr="C:\Users\1\Desktop\Новая папка (4)\IMG_20160209_1045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188640"/>
            <a:ext cx="3672408" cy="2160240"/>
          </a:xfrm>
          <a:prstGeom prst="rect">
            <a:avLst/>
          </a:prstGeom>
          <a:noFill/>
        </p:spPr>
      </p:pic>
      <p:pic>
        <p:nvPicPr>
          <p:cNvPr id="45061" name="Picture 5" descr="C:\Users\1\Desktop\фото ліцей\IMG_29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2536" y="2420888"/>
            <a:ext cx="3456384" cy="2664296"/>
          </a:xfrm>
          <a:prstGeom prst="rect">
            <a:avLst/>
          </a:prstGeom>
          <a:noFill/>
        </p:spPr>
      </p:pic>
      <p:pic>
        <p:nvPicPr>
          <p:cNvPr id="45062" name="Picture 6" descr="C:\Users\1\Desktop\фото ліцей\IMG_30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32656"/>
            <a:ext cx="2987824" cy="2780928"/>
          </a:xfrm>
          <a:prstGeom prst="rect">
            <a:avLst/>
          </a:prstGeom>
          <a:noFill/>
        </p:spPr>
      </p:pic>
      <p:pic>
        <p:nvPicPr>
          <p:cNvPr id="45063" name="Picture 7" descr="C:\Users\1\Desktop\фото ліцей\IMG_20151130_1034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0"/>
            <a:ext cx="2792908" cy="3501008"/>
          </a:xfrm>
          <a:prstGeom prst="rect">
            <a:avLst/>
          </a:prstGeom>
          <a:noFill/>
        </p:spPr>
      </p:pic>
      <p:pic>
        <p:nvPicPr>
          <p:cNvPr id="45064" name="Picture 8" descr="C:\Users\1\Desktop\фото ліцей\IMG_20151130_1034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3212976"/>
            <a:ext cx="2576884" cy="3645024"/>
          </a:xfrm>
          <a:prstGeom prst="rect">
            <a:avLst/>
          </a:prstGeom>
          <a:noFill/>
        </p:spPr>
      </p:pic>
      <p:pic>
        <p:nvPicPr>
          <p:cNvPr id="45065" name="Picture 9" descr="C:\Users\1\Desktop\фото ліцей\IMG_20151202_11511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80528" y="4941168"/>
            <a:ext cx="3456384" cy="1916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0236162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4098" name="Picture 2" descr="C:\Users\utente\Desktop\всі фото\DCIM\100CANON\IMG_2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3312368" cy="2255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ente\Desktop\всі фото\DCIM\100CANON\IMG_28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1000"/>
            <a:ext cx="3168352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tente\Desktop\всі фото\DCIM\100CANON\IMG_28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6" y="2996952"/>
            <a:ext cx="2831976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tente\Desktop\всі фото\DCIM\100CANON\IMG_28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56992"/>
            <a:ext cx="3161336" cy="2049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utente\Desktop\всі фото\DCIM\100CANON\IMG_28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2"/>
            <a:ext cx="2736304" cy="2039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5491339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0" y="0"/>
            <a:ext cx="7750994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uk-UA" altLang="uk-UA" b="1" dirty="0">
                <a:solidFill>
                  <a:srgbClr val="990000"/>
                </a:solidFill>
                <a:latin typeface="Monotype Corsiva" pitchFamily="66" charset="0"/>
              </a:rPr>
              <a:t>   Розділ </a:t>
            </a:r>
            <a:r>
              <a:rPr lang="en-US" altLang="uk-UA" b="1" dirty="0">
                <a:solidFill>
                  <a:srgbClr val="990000"/>
                </a:solidFill>
                <a:latin typeface="Monotype Corsiva" pitchFamily="66" charset="0"/>
              </a:rPr>
              <a:t>V</a:t>
            </a:r>
            <a:r>
              <a:rPr lang="uk-UA" altLang="uk-UA" b="1" dirty="0">
                <a:solidFill>
                  <a:srgbClr val="990000"/>
                </a:solidFill>
                <a:latin typeface="Monotype Corsiva" pitchFamily="66" charset="0"/>
              </a:rPr>
              <a:t>. Навчально-матеріальна база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uk-UA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altLang="uk-UA" sz="1800" b="1" dirty="0" smtClean="0">
                <a:solidFill>
                  <a:srgbClr val="000099"/>
                </a:solidFill>
                <a:latin typeface="Times New Roman" pitchFamily="18" charset="0"/>
              </a:rPr>
              <a:t>  </a:t>
            </a:r>
            <a:r>
              <a:rPr lang="ru-RU" altLang="uk-UA" sz="1800" b="1" dirty="0" err="1">
                <a:solidFill>
                  <a:srgbClr val="FF0000"/>
                </a:solidFill>
                <a:latin typeface="Times New Roman" pitchFamily="18" charset="0"/>
              </a:rPr>
              <a:t>Кабінет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uk-UA" sz="1800" b="1" dirty="0" err="1">
                <a:solidFill>
                  <a:srgbClr val="FF0000"/>
                </a:solidFill>
                <a:latin typeface="Times New Roman" pitchFamily="18" charset="0"/>
              </a:rPr>
              <a:t>німецької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uk-UA" sz="1800" b="1" dirty="0" err="1">
                <a:solidFill>
                  <a:srgbClr val="FF0000"/>
                </a:solidFill>
                <a:latin typeface="Times New Roman" pitchFamily="18" charset="0"/>
              </a:rPr>
              <a:t>мови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ru-RU" altLang="uk-UA" sz="1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052" name="Picture 4" descr="C:\Users\utente\Desktop\кабінет\DSCN07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62013"/>
            <a:ext cx="3168352" cy="2422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Desktop\кабінет\DSCN07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980728"/>
            <a:ext cx="3457178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D:\Desktop\Deutsch\Fotos\IMG_29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84984"/>
            <a:ext cx="2952328" cy="3168352"/>
          </a:xfrm>
          <a:prstGeom prst="rect">
            <a:avLst/>
          </a:prstGeom>
          <a:noFill/>
        </p:spPr>
      </p:pic>
      <p:pic>
        <p:nvPicPr>
          <p:cNvPr id="46083" name="Picture 3" descr="D:\Desktop\Deutsch\Fotos\IMG_29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3645024"/>
            <a:ext cx="3456384" cy="2952328"/>
          </a:xfrm>
          <a:prstGeom prst="rect">
            <a:avLst/>
          </a:prstGeom>
          <a:noFill/>
        </p:spPr>
      </p:pic>
      <p:pic>
        <p:nvPicPr>
          <p:cNvPr id="46084" name="Picture 4" descr="D:\Desktop\Deutsch\Fotos\IMG_29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2924944"/>
            <a:ext cx="2627784" cy="31409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4" name="Picture 11" descr="C:\Users\utente\Desktop\кабінет\DSCN0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789040"/>
            <a:ext cx="2612837" cy="3068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C:\Users\utente\Desktop\кабінет\DSCN07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17032"/>
            <a:ext cx="2376264" cy="2652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utente\Desktop\кабінет\DSCN07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3034978" cy="30178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utente\Desktop\кабінет\DSCN07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37112"/>
            <a:ext cx="3570223" cy="2420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D:\Desktop\Deutsch\Fotos\IMG_298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88640"/>
            <a:ext cx="3491880" cy="3384376"/>
          </a:xfrm>
          <a:prstGeom prst="rect">
            <a:avLst/>
          </a:prstGeom>
          <a:noFill/>
        </p:spPr>
      </p:pic>
      <p:pic>
        <p:nvPicPr>
          <p:cNvPr id="47107" name="Picture 3" descr="D:\Desktop\Deutsch\Fotos\IMG_29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620688"/>
            <a:ext cx="2808312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8201162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17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uk-UA" altLang="uk-UA" b="1" dirty="0">
                <a:solidFill>
                  <a:srgbClr val="990000"/>
                </a:solidFill>
                <a:latin typeface="Monotype Corsiva" pitchFamily="66" charset="0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altLang="uk-UA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Таблиці</a:t>
            </a:r>
            <a:r>
              <a:rPr lang="ru-RU" altLang="uk-UA" sz="1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uk-UA" sz="1800" dirty="0">
                <a:latin typeface="Times New Roman" pitchFamily="18" charset="0"/>
              </a:rPr>
              <a:t>(список </a:t>
            </a:r>
            <a:r>
              <a:rPr lang="ru-RU" altLang="uk-UA" sz="1800" dirty="0" err="1">
                <a:latin typeface="Times New Roman" pitchFamily="18" charset="0"/>
              </a:rPr>
              <a:t>додається</a:t>
            </a:r>
            <a:r>
              <a:rPr lang="ru-RU" altLang="uk-UA" sz="1800" dirty="0">
                <a:latin typeface="Times New Roman" pitchFamily="18" charset="0"/>
              </a:rPr>
              <a:t>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   1.</a:t>
            </a:r>
            <a:r>
              <a:rPr lang="en-US" altLang="uk-UA" sz="1800" dirty="0">
                <a:latin typeface="Times New Roman" pitchFamily="18" charset="0"/>
              </a:rPr>
              <a:t> Das Deutsche Alphabet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2. Die </a:t>
            </a:r>
            <a:r>
              <a:rPr lang="en-US" altLang="uk-UA" sz="1800" dirty="0" err="1">
                <a:latin typeface="Times New Roman" pitchFamily="18" charset="0"/>
              </a:rPr>
              <a:t>Deklination</a:t>
            </a:r>
            <a:r>
              <a:rPr lang="en-US" altLang="uk-UA" sz="1800" dirty="0">
                <a:latin typeface="Times New Roman" pitchFamily="18" charset="0"/>
              </a:rPr>
              <a:t> des </a:t>
            </a:r>
            <a:r>
              <a:rPr lang="en-US" altLang="uk-UA" sz="1800" dirty="0" err="1">
                <a:latin typeface="Times New Roman" pitchFamily="18" charset="0"/>
              </a:rPr>
              <a:t>Artikels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3. Die </a:t>
            </a:r>
            <a:r>
              <a:rPr lang="en-US" altLang="uk-UA" sz="1800" dirty="0" err="1">
                <a:latin typeface="Times New Roman" pitchFamily="18" charset="0"/>
              </a:rPr>
              <a:t>Personalpronomen</a:t>
            </a:r>
            <a:r>
              <a:rPr lang="en-US" altLang="uk-UA" sz="1800" dirty="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4. Die </a:t>
            </a:r>
            <a:r>
              <a:rPr lang="en-US" altLang="uk-UA" sz="1800" dirty="0" err="1">
                <a:latin typeface="Times New Roman" pitchFamily="18" charset="0"/>
              </a:rPr>
              <a:t>Deklination</a:t>
            </a:r>
            <a:r>
              <a:rPr lang="en-US" altLang="uk-UA" sz="1800" dirty="0">
                <a:latin typeface="Times New Roman" pitchFamily="18" charset="0"/>
              </a:rPr>
              <a:t> der </a:t>
            </a:r>
            <a:r>
              <a:rPr lang="en-US" altLang="uk-UA" sz="1800" dirty="0" err="1">
                <a:latin typeface="Times New Roman" pitchFamily="18" charset="0"/>
              </a:rPr>
              <a:t>Pronomen</a:t>
            </a:r>
            <a:r>
              <a:rPr lang="en-US" altLang="uk-UA" sz="1800" dirty="0">
                <a:latin typeface="Times New Roman" pitchFamily="18" charset="0"/>
              </a:rPr>
              <a:t> </a:t>
            </a:r>
            <a:r>
              <a:rPr lang="en-US" altLang="uk-UA" sz="1800" dirty="0">
                <a:latin typeface="Times New Roman" pitchFamily="18" charset="0"/>
                <a:cs typeface="Times New Roman" pitchFamily="18" charset="0"/>
              </a:rPr>
              <a:t>I; </a:t>
            </a:r>
            <a:r>
              <a:rPr lang="en-US" altLang="uk-UA" sz="1800" dirty="0">
                <a:latin typeface="Times New Roman" pitchFamily="18" charset="0"/>
              </a:rPr>
              <a:t>II</a:t>
            </a:r>
            <a:endParaRPr lang="en-US" altLang="uk-UA" sz="1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5. Die </a:t>
            </a:r>
            <a:r>
              <a:rPr lang="en-US" altLang="uk-UA" sz="1800" dirty="0" err="1">
                <a:latin typeface="Times New Roman" pitchFamily="18" charset="0"/>
              </a:rPr>
              <a:t>Deklination</a:t>
            </a:r>
            <a:r>
              <a:rPr lang="en-US" altLang="uk-UA" sz="1800" dirty="0">
                <a:latin typeface="Times New Roman" pitchFamily="18" charset="0"/>
              </a:rPr>
              <a:t> der Substantive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    - </a:t>
            </a:r>
            <a:r>
              <a:rPr lang="en-US" altLang="uk-UA" sz="1800" dirty="0" err="1">
                <a:latin typeface="Times New Roman" pitchFamily="18" charset="0"/>
              </a:rPr>
              <a:t>Gemichte</a:t>
            </a:r>
            <a:r>
              <a:rPr lang="en-US" altLang="uk-UA" sz="1800" dirty="0">
                <a:latin typeface="Times New Roman" pitchFamily="18" charset="0"/>
              </a:rPr>
              <a:t> </a:t>
            </a:r>
            <a:r>
              <a:rPr lang="en-US" altLang="uk-UA" sz="1800" dirty="0" err="1">
                <a:latin typeface="Times New Roman" pitchFamily="18" charset="0"/>
              </a:rPr>
              <a:t>Deklination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    - </a:t>
            </a:r>
            <a:r>
              <a:rPr lang="en-US" altLang="uk-UA" sz="1800" dirty="0" err="1">
                <a:latin typeface="Times New Roman" pitchFamily="18" charset="0"/>
              </a:rPr>
              <a:t>Schwache</a:t>
            </a:r>
            <a:r>
              <a:rPr lang="en-US" altLang="uk-UA" sz="1800" dirty="0">
                <a:latin typeface="Times New Roman" pitchFamily="18" charset="0"/>
              </a:rPr>
              <a:t> </a:t>
            </a:r>
            <a:r>
              <a:rPr lang="en-US" altLang="uk-UA" sz="1800" dirty="0" err="1">
                <a:latin typeface="Times New Roman" pitchFamily="18" charset="0"/>
              </a:rPr>
              <a:t>Deklination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    - </a:t>
            </a:r>
            <a:r>
              <a:rPr lang="en-US" altLang="uk-UA" sz="1800" dirty="0" err="1">
                <a:latin typeface="Times New Roman" pitchFamily="18" charset="0"/>
              </a:rPr>
              <a:t>Weiblsche</a:t>
            </a:r>
            <a:r>
              <a:rPr lang="en-US" altLang="uk-UA" sz="1800" dirty="0">
                <a:latin typeface="Times New Roman" pitchFamily="18" charset="0"/>
              </a:rPr>
              <a:t> </a:t>
            </a:r>
            <a:r>
              <a:rPr lang="en-US" altLang="uk-UA" sz="1800" dirty="0" err="1">
                <a:latin typeface="Times New Roman" pitchFamily="18" charset="0"/>
              </a:rPr>
              <a:t>Deklination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6. Die </a:t>
            </a:r>
            <a:r>
              <a:rPr lang="en-US" altLang="uk-UA" sz="1800" dirty="0" err="1">
                <a:latin typeface="Times New Roman" pitchFamily="18" charset="0"/>
              </a:rPr>
              <a:t>Deklination</a:t>
            </a:r>
            <a:r>
              <a:rPr lang="en-US" altLang="uk-UA" sz="1800" dirty="0">
                <a:latin typeface="Times New Roman" pitchFamily="18" charset="0"/>
              </a:rPr>
              <a:t> der </a:t>
            </a:r>
            <a:r>
              <a:rPr lang="en-US" altLang="uk-UA" sz="1800" dirty="0" err="1">
                <a:latin typeface="Times New Roman" pitchFamily="18" charset="0"/>
              </a:rPr>
              <a:t>Adjektive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    - </a:t>
            </a:r>
            <a:r>
              <a:rPr lang="en-US" altLang="uk-UA" sz="1800" dirty="0" err="1">
                <a:latin typeface="Times New Roman" pitchFamily="18" charset="0"/>
              </a:rPr>
              <a:t>Gemichte</a:t>
            </a:r>
            <a:r>
              <a:rPr lang="en-US" altLang="uk-UA" sz="1800" dirty="0">
                <a:latin typeface="Times New Roman" pitchFamily="18" charset="0"/>
              </a:rPr>
              <a:t> </a:t>
            </a:r>
            <a:r>
              <a:rPr lang="en-US" altLang="uk-UA" sz="1800" dirty="0" err="1">
                <a:latin typeface="Times New Roman" pitchFamily="18" charset="0"/>
              </a:rPr>
              <a:t>Deklination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    - </a:t>
            </a:r>
            <a:r>
              <a:rPr lang="en-US" altLang="uk-UA" sz="1800" dirty="0" err="1">
                <a:latin typeface="Times New Roman" pitchFamily="18" charset="0"/>
              </a:rPr>
              <a:t>Schwache</a:t>
            </a:r>
            <a:r>
              <a:rPr lang="en-US" altLang="uk-UA" sz="1800" dirty="0">
                <a:latin typeface="Times New Roman" pitchFamily="18" charset="0"/>
              </a:rPr>
              <a:t> </a:t>
            </a:r>
            <a:r>
              <a:rPr lang="en-US" altLang="uk-UA" sz="1800" dirty="0" err="1">
                <a:latin typeface="Times New Roman" pitchFamily="18" charset="0"/>
              </a:rPr>
              <a:t>Deklination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    - Starke </a:t>
            </a:r>
            <a:r>
              <a:rPr lang="en-US" altLang="uk-UA" sz="1800" dirty="0" err="1">
                <a:latin typeface="Times New Roman" pitchFamily="18" charset="0"/>
              </a:rPr>
              <a:t>Deklination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 7. Die </a:t>
            </a:r>
            <a:r>
              <a:rPr lang="en-US" altLang="uk-UA" sz="1800" dirty="0" err="1">
                <a:latin typeface="Times New Roman" pitchFamily="18" charset="0"/>
              </a:rPr>
              <a:t>Deklination</a:t>
            </a:r>
            <a:r>
              <a:rPr lang="en-US" altLang="uk-UA" sz="1800" dirty="0">
                <a:latin typeface="Times New Roman" pitchFamily="18" charset="0"/>
              </a:rPr>
              <a:t> der </a:t>
            </a:r>
            <a:r>
              <a:rPr lang="en-US" altLang="uk-UA" sz="1800" dirty="0" err="1">
                <a:latin typeface="Times New Roman" pitchFamily="18" charset="0"/>
              </a:rPr>
              <a:t>SubstantiviertenAdjektive</a:t>
            </a:r>
            <a:endParaRPr lang="ru-RU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 8. Die </a:t>
            </a:r>
            <a:r>
              <a:rPr lang="en-US" altLang="uk-UA" sz="1800" dirty="0" err="1">
                <a:latin typeface="Times New Roman" pitchFamily="18" charset="0"/>
              </a:rPr>
              <a:t>Steigerungsstunden</a:t>
            </a:r>
            <a:r>
              <a:rPr lang="en-US" altLang="uk-UA" sz="1800" dirty="0">
                <a:latin typeface="Times New Roman" pitchFamily="18" charset="0"/>
              </a:rPr>
              <a:t> der </a:t>
            </a:r>
            <a:r>
              <a:rPr lang="en-US" altLang="uk-UA" sz="1800" dirty="0" err="1">
                <a:latin typeface="Times New Roman" pitchFamily="18" charset="0"/>
              </a:rPr>
              <a:t>Adjektive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 9. Die </a:t>
            </a:r>
            <a:r>
              <a:rPr lang="en-US" altLang="uk-UA" sz="1800" dirty="0" err="1">
                <a:latin typeface="Times New Roman" pitchFamily="18" charset="0"/>
              </a:rPr>
              <a:t>Prepositionen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 10. Die </a:t>
            </a:r>
            <a:r>
              <a:rPr lang="en-US" altLang="uk-UA" sz="1800" dirty="0" err="1">
                <a:latin typeface="Times New Roman" pitchFamily="18" charset="0"/>
              </a:rPr>
              <a:t>Numeralien</a:t>
            </a:r>
            <a:endParaRPr lang="ru-RU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 11. Die </a:t>
            </a:r>
            <a:r>
              <a:rPr lang="en-US" altLang="uk-UA" sz="1800" dirty="0" err="1">
                <a:latin typeface="Times New Roman" pitchFamily="18" charset="0"/>
              </a:rPr>
              <a:t>Modalmverben</a:t>
            </a:r>
            <a:r>
              <a:rPr lang="en-US" altLang="uk-UA" sz="1800" dirty="0">
                <a:latin typeface="Times New Roman" pitchFamily="18" charset="0"/>
              </a:rPr>
              <a:t> </a:t>
            </a:r>
            <a:r>
              <a:rPr lang="en-US" altLang="uk-UA" sz="1800" dirty="0" err="1">
                <a:latin typeface="Times New Roman" pitchFamily="18" charset="0"/>
              </a:rPr>
              <a:t>im</a:t>
            </a:r>
            <a:r>
              <a:rPr lang="en-US" altLang="uk-UA" sz="1800" dirty="0">
                <a:latin typeface="Times New Roman" pitchFamily="18" charset="0"/>
              </a:rPr>
              <a:t> </a:t>
            </a:r>
            <a:r>
              <a:rPr lang="en-US" altLang="uk-UA" sz="1800" dirty="0" err="1">
                <a:latin typeface="Times New Roman" pitchFamily="18" charset="0"/>
              </a:rPr>
              <a:t>Pr</a:t>
            </a:r>
            <a:r>
              <a:rPr lang="en-US" altLang="uk-UA" sz="1800" dirty="0" err="1">
                <a:latin typeface="Times New Roman" pitchFamily="18" charset="0"/>
                <a:cs typeface="Times New Roman" pitchFamily="18" charset="0"/>
              </a:rPr>
              <a:t>äsens</a:t>
            </a:r>
            <a:endParaRPr lang="en-US" altLang="uk-UA" sz="1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  <a:cs typeface="Times New Roman" pitchFamily="18" charset="0"/>
              </a:rPr>
              <a:t>    12. Die </a:t>
            </a:r>
            <a:r>
              <a:rPr lang="en-US" altLang="uk-UA" sz="1800" dirty="0" err="1">
                <a:latin typeface="Times New Roman" pitchFamily="18" charset="0"/>
              </a:rPr>
              <a:t>Konjugation</a:t>
            </a:r>
            <a:r>
              <a:rPr lang="en-US" altLang="uk-UA" sz="1800" dirty="0">
                <a:latin typeface="Times New Roman" pitchFamily="18" charset="0"/>
              </a:rPr>
              <a:t> der </a:t>
            </a:r>
            <a:r>
              <a:rPr lang="en-US" altLang="uk-UA" sz="1800" dirty="0" err="1">
                <a:latin typeface="Times New Roman" pitchFamily="18" charset="0"/>
              </a:rPr>
              <a:t>Verben</a:t>
            </a:r>
            <a:r>
              <a:rPr lang="en-US" altLang="uk-UA" sz="1800" dirty="0">
                <a:latin typeface="Times New Roman" pitchFamily="18" charset="0"/>
              </a:rPr>
              <a:t> </a:t>
            </a:r>
            <a:r>
              <a:rPr lang="en-US" altLang="uk-UA" sz="1800" dirty="0" err="1">
                <a:latin typeface="Times New Roman" pitchFamily="18" charset="0"/>
              </a:rPr>
              <a:t>im</a:t>
            </a:r>
            <a:r>
              <a:rPr lang="en-US" altLang="uk-UA" sz="1800" dirty="0">
                <a:latin typeface="Times New Roman" pitchFamily="18" charset="0"/>
              </a:rPr>
              <a:t>:  </a:t>
            </a:r>
            <a:endParaRPr lang="en-US" altLang="uk-UA" sz="1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    - </a:t>
            </a:r>
            <a:r>
              <a:rPr lang="en-US" altLang="uk-UA" sz="1800" dirty="0" err="1">
                <a:latin typeface="Times New Roman" pitchFamily="18" charset="0"/>
              </a:rPr>
              <a:t>Präsens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</a:rPr>
              <a:t>       - </a:t>
            </a:r>
            <a:r>
              <a:rPr lang="en-US" altLang="uk-UA" sz="1800" dirty="0" err="1">
                <a:latin typeface="Times New Roman" pitchFamily="18" charset="0"/>
              </a:rPr>
              <a:t>Pr</a:t>
            </a:r>
            <a:r>
              <a:rPr lang="en-US" altLang="uk-UA" sz="1800" dirty="0" err="1">
                <a:latin typeface="Times New Roman" pitchFamily="18" charset="0"/>
                <a:cs typeface="Times New Roman" pitchFamily="18" charset="0"/>
              </a:rPr>
              <a:t>äteritum</a:t>
            </a:r>
            <a:endParaRPr lang="en-US" altLang="uk-UA" sz="1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altLang="uk-UA" sz="1800" dirty="0" err="1">
                <a:latin typeface="Times New Roman" pitchFamily="18" charset="0"/>
                <a:cs typeface="Times New Roman" pitchFamily="18" charset="0"/>
              </a:rPr>
              <a:t>Perfekt</a:t>
            </a:r>
            <a:endParaRPr lang="en-US" altLang="uk-UA" sz="1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1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altLang="uk-UA" sz="1800" dirty="0" err="1">
                <a:latin typeface="Times New Roman" pitchFamily="18" charset="0"/>
                <a:cs typeface="Times New Roman" pitchFamily="18" charset="0"/>
              </a:rPr>
              <a:t>Plusquamperfekt</a:t>
            </a:r>
            <a:endParaRPr lang="en-US" altLang="uk-UA" sz="1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 dirty="0">
              <a:latin typeface="Times New Roman" pitchFamily="18" charset="0"/>
            </a:endParaRPr>
          </a:p>
        </p:txBody>
      </p:sp>
      <p:pic>
        <p:nvPicPr>
          <p:cNvPr id="24581" name="Рисунок 5" descr="E:\Мои документы\Мои рисунки\Изображение\Изображение 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83" t="2133" r="20116"/>
          <a:stretch>
            <a:fillRect/>
          </a:stretch>
        </p:blipFill>
        <p:spPr bwMode="auto">
          <a:xfrm>
            <a:off x="4932363" y="333375"/>
            <a:ext cx="347662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407" y="-26670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68313" y="549275"/>
            <a:ext cx="77041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uk-UA" altLang="uk-UA" sz="1800"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82770" y="836712"/>
            <a:ext cx="4572000" cy="39149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«Тварини» 32 картки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«Продукти харчування» 32 картки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«Мій дім» 32 картки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«Пори року. Погода. Природа» 32 картки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«Овочі. Фрукти.» 32 картки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«У школі. Спорт.» 32 картки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«Професії. Хобі» 32 картки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«Одяг. Взуття.» 32 картки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«У лікаря. Будова тіла. Зовнішність.» 32 картки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«Свята. Іграшки. Подарунки.» 32 картки</a:t>
            </a:r>
            <a:endParaRPr lang="uk-U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«Транспорт.»32 картки</a:t>
            </a:r>
            <a:endParaRPr lang="uk-UA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" y="333375"/>
            <a:ext cx="7668344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Демонстраційний</a:t>
            </a:r>
            <a:r>
              <a:rPr lang="ru-RU" altLang="uk-UA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uk-UA" sz="1800" b="1" dirty="0" err="1">
                <a:solidFill>
                  <a:srgbClr val="FF0000"/>
                </a:solidFill>
                <a:latin typeface="Times New Roman" pitchFamily="18" charset="0"/>
              </a:rPr>
              <a:t>матеріал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 з </a:t>
            </a:r>
            <a:r>
              <a:rPr lang="ru-RU" altLang="uk-UA" sz="1800" b="1" dirty="0" err="1">
                <a:solidFill>
                  <a:srgbClr val="FF0000"/>
                </a:solidFill>
                <a:latin typeface="Times New Roman" pitchFamily="18" charset="0"/>
              </a:rPr>
              <a:t>німецької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uk-UA" sz="1800" b="1" dirty="0" err="1">
                <a:solidFill>
                  <a:srgbClr val="FF0000"/>
                </a:solidFill>
                <a:latin typeface="Times New Roman" pitchFamily="18" charset="0"/>
              </a:rPr>
              <a:t>мови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uk-UA" sz="1800" dirty="0">
              <a:latin typeface="Times New Roman" pitchFamily="18" charset="0"/>
            </a:endParaRPr>
          </a:p>
        </p:txBody>
      </p:sp>
      <p:pic>
        <p:nvPicPr>
          <p:cNvPr id="4098" name="Picture 2" descr="C:\Users\utente\Desktop\кабінет\DSCN07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3384376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835" y="-247698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68313" y="549275"/>
            <a:ext cx="77041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uk-UA" altLang="uk-UA" sz="1800">
              <a:latin typeface="Times New Roman" pitchFamily="18" charset="0"/>
            </a:endParaRPr>
          </a:p>
        </p:txBody>
      </p:sp>
      <p:sp>
        <p:nvSpPr>
          <p:cNvPr id="26629" name="Text Box 11"/>
          <p:cNvSpPr txBox="1">
            <a:spLocks noChangeArrowheads="1"/>
          </p:cNvSpPr>
          <p:nvPr/>
        </p:nvSpPr>
        <p:spPr bwMode="auto">
          <a:xfrm>
            <a:off x="0" y="188913"/>
            <a:ext cx="91440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Словники: </a:t>
            </a:r>
            <a:endParaRPr lang="en-US" altLang="uk-UA" sz="1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 err="1">
                <a:latin typeface="Times New Roman" pitchFamily="18" charset="0"/>
              </a:rPr>
              <a:t>Українськ</a:t>
            </a:r>
            <a:r>
              <a:rPr lang="ru-RU" altLang="uk-UA" sz="1800" dirty="0">
                <a:latin typeface="Times New Roman" pitchFamily="18" charset="0"/>
              </a:rPr>
              <a:t>о - </a:t>
            </a:r>
            <a:r>
              <a:rPr lang="ru-RU" altLang="uk-UA" sz="1800" dirty="0" err="1">
                <a:latin typeface="Times New Roman" pitchFamily="18" charset="0"/>
              </a:rPr>
              <a:t>німецький</a:t>
            </a:r>
            <a:r>
              <a:rPr lang="ru-RU" altLang="uk-UA" sz="1800" dirty="0">
                <a:latin typeface="Times New Roman" pitchFamily="18" charset="0"/>
              </a:rPr>
              <a:t>, 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 err="1">
                <a:latin typeface="Times New Roman" pitchFamily="18" charset="0"/>
              </a:rPr>
              <a:t>Німецько</a:t>
            </a:r>
            <a:r>
              <a:rPr lang="ru-RU" altLang="uk-UA" sz="1800" dirty="0">
                <a:latin typeface="Times New Roman" pitchFamily="18" charset="0"/>
              </a:rPr>
              <a:t> - </a:t>
            </a:r>
            <a:r>
              <a:rPr lang="ru-RU" altLang="uk-UA" sz="1800" dirty="0" err="1">
                <a:latin typeface="Times New Roman" pitchFamily="18" charset="0"/>
              </a:rPr>
              <a:t>український</a:t>
            </a:r>
            <a:r>
              <a:rPr lang="ru-RU" altLang="uk-UA" sz="1800" dirty="0">
                <a:latin typeface="Times New Roman" pitchFamily="18" charset="0"/>
              </a:rPr>
              <a:t>, 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 smtClean="0">
                <a:latin typeface="Times New Roman" pitchFamily="18" charset="0"/>
              </a:rPr>
              <a:t>Словники правопису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uk-UA" sz="1800" dirty="0">
              <a:latin typeface="Times New Roman" pitchFamily="18" charset="0"/>
            </a:endParaRPr>
          </a:p>
        </p:txBody>
      </p:sp>
      <p:pic>
        <p:nvPicPr>
          <p:cNvPr id="26630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45" r="23618"/>
          <a:stretch>
            <a:fillRect/>
          </a:stretch>
        </p:blipFill>
        <p:spPr bwMode="auto">
          <a:xfrm>
            <a:off x="7668344" y="188913"/>
            <a:ext cx="160496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78" y="188913"/>
            <a:ext cx="12747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617" y="-129049"/>
            <a:ext cx="1371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Прямоугольник 17"/>
          <p:cNvSpPr>
            <a:spLocks noChangeArrowheads="1"/>
          </p:cNvSpPr>
          <p:nvPr/>
        </p:nvSpPr>
        <p:spPr bwMode="auto">
          <a:xfrm>
            <a:off x="0" y="2133600"/>
            <a:ext cx="4572000" cy="3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 b="1" dirty="0" err="1">
                <a:solidFill>
                  <a:srgbClr val="FF0000"/>
                </a:solidFill>
                <a:latin typeface="Times New Roman" pitchFamily="18" charset="0"/>
              </a:rPr>
              <a:t>Газети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1. </a:t>
            </a:r>
            <a:r>
              <a:rPr lang="en-US" altLang="uk-UA" sz="1800" dirty="0">
                <a:latin typeface="Times New Roman" pitchFamily="18" charset="0"/>
              </a:rPr>
              <a:t>“</a:t>
            </a:r>
            <a:r>
              <a:rPr lang="uk-UA" altLang="uk-UA" sz="1800" dirty="0">
                <a:latin typeface="Times New Roman" pitchFamily="18" charset="0"/>
              </a:rPr>
              <a:t>Німецька мова в школі</a:t>
            </a:r>
            <a:r>
              <a:rPr lang="en-US" altLang="uk-UA" sz="1800" dirty="0">
                <a:latin typeface="Times New Roman" pitchFamily="18" charset="0"/>
              </a:rPr>
              <a:t>”</a:t>
            </a:r>
            <a:r>
              <a:rPr lang="uk-UA" altLang="uk-UA" sz="1800" dirty="0">
                <a:latin typeface="Times New Roman" pitchFamily="18" charset="0"/>
              </a:rPr>
              <a:t> (науково-методичний журнал)</a:t>
            </a:r>
            <a:endParaRPr lang="en-US" altLang="uk-UA" sz="18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uk-UA" sz="1800" dirty="0">
              <a:latin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18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2</a:t>
            </a:r>
            <a:r>
              <a:rPr lang="uk-UA" sz="16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. Журнал </a:t>
            </a:r>
            <a:r>
              <a:rPr lang="uk-UA" sz="16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«</a:t>
            </a:r>
            <a:r>
              <a:rPr lang="de-DE" sz="16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Frühes Deutsch</a:t>
            </a:r>
            <a:r>
              <a:rPr lang="uk-UA" sz="16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»</a:t>
            </a:r>
            <a:r>
              <a:rPr lang="de-DE" sz="16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, Goethe Institut. Fachzeitschrift für Deutsch als Fremd- und  Zweisprache.</a:t>
            </a:r>
            <a:endParaRPr lang="uk-UA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18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3. </a:t>
            </a:r>
            <a:r>
              <a:rPr lang="uk-UA" sz="16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Журнал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„Deutsch Perfekt. Einfach Deutsch lernen“.</a:t>
            </a:r>
            <a:endParaRPr lang="uk-UA" sz="1600" dirty="0">
              <a:latin typeface="Calibri"/>
              <a:ea typeface="Calibri"/>
              <a:cs typeface="Times New Roman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uk-UA" sz="1800" dirty="0">
              <a:latin typeface="Times New Roman" pitchFamily="18" charset="0"/>
            </a:endParaRPr>
          </a:p>
        </p:txBody>
      </p:sp>
      <p:pic>
        <p:nvPicPr>
          <p:cNvPr id="2663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12" y="3314652"/>
            <a:ext cx="1890843" cy="246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utente\Desktop\кабінет\DSCN07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92" y="3717032"/>
            <a:ext cx="1463675" cy="2272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ente\Desktop\кабінет\DSCN079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37" y="3516165"/>
            <a:ext cx="1583026" cy="2260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ente\Desktop\кабінет\DSCN079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855" y="1193542"/>
            <a:ext cx="1951037" cy="1463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Desktop\кабінет\DSCN079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96" y="1550824"/>
            <a:ext cx="1951037" cy="1463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uk-UA" altLang="uk-UA" b="1">
                <a:solidFill>
                  <a:srgbClr val="990000"/>
                </a:solidFill>
                <a:latin typeface="Monotype Corsiva" pitchFamily="66" charset="0"/>
              </a:rPr>
              <a:t>   </a:t>
            </a:r>
            <a:endParaRPr lang="ru-RU" altLang="uk-UA" sz="1800">
              <a:latin typeface="Times New Roman" pitchFamily="18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0" y="404813"/>
            <a:ext cx="9396413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uk-UA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Методична </a:t>
            </a:r>
            <a:r>
              <a:rPr lang="ru-RU" altLang="uk-UA" sz="1800" b="1" dirty="0" err="1">
                <a:solidFill>
                  <a:srgbClr val="FF0000"/>
                </a:solidFill>
                <a:latin typeface="Times New Roman" pitchFamily="18" charset="0"/>
              </a:rPr>
              <a:t>література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 на </a:t>
            </a:r>
            <a:r>
              <a:rPr lang="ru-RU" altLang="uk-UA" sz="1800" b="1" dirty="0" err="1">
                <a:solidFill>
                  <a:srgbClr val="FF0000"/>
                </a:solidFill>
                <a:latin typeface="Times New Roman" pitchFamily="18" charset="0"/>
              </a:rPr>
              <a:t>допомогу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uk-UA" sz="1800" b="1" dirty="0" err="1">
                <a:solidFill>
                  <a:srgbClr val="FF0000"/>
                </a:solidFill>
                <a:latin typeface="Times New Roman" pitchFamily="18" charset="0"/>
              </a:rPr>
              <a:t>вчителю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uk-UA" sz="1800" b="1" dirty="0" err="1">
                <a:solidFill>
                  <a:srgbClr val="FF0000"/>
                </a:solidFill>
                <a:latin typeface="Times New Roman" pitchFamily="18" charset="0"/>
              </a:rPr>
              <a:t>німецької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uk-UA" sz="1800" b="1" dirty="0" err="1">
                <a:solidFill>
                  <a:srgbClr val="FF0000"/>
                </a:solidFill>
                <a:latin typeface="Times New Roman" pitchFamily="18" charset="0"/>
              </a:rPr>
              <a:t>мови</a:t>
            </a:r>
            <a:r>
              <a:rPr lang="ru-RU" altLang="uk-UA" sz="18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1. </a:t>
            </a:r>
            <a:r>
              <a:rPr lang="uk-UA" altLang="uk-UA" sz="1800" dirty="0" err="1">
                <a:latin typeface="Times New Roman" pitchFamily="18" charset="0"/>
              </a:rPr>
              <a:t>Базій</a:t>
            </a:r>
            <a:r>
              <a:rPr lang="uk-UA" altLang="uk-UA" sz="1800" dirty="0">
                <a:latin typeface="Times New Roman" pitchFamily="18" charset="0"/>
              </a:rPr>
              <a:t> Л.А. </a:t>
            </a:r>
            <a:r>
              <a:rPr lang="uk-UA" altLang="uk-UA" sz="1800" i="1" dirty="0">
                <a:latin typeface="Times New Roman" pitchFamily="18" charset="0"/>
              </a:rPr>
              <a:t>Я</a:t>
            </a:r>
            <a:r>
              <a:rPr lang="uk-UA" altLang="uk-UA" sz="1800" dirty="0">
                <a:latin typeface="Times New Roman" pitchFamily="18" charset="0"/>
              </a:rPr>
              <a:t> </a:t>
            </a:r>
            <a:r>
              <a:rPr lang="uk-UA" altLang="uk-UA" sz="1800" i="1" dirty="0">
                <a:latin typeface="Times New Roman" pitchFamily="18" charset="0"/>
              </a:rPr>
              <a:t>обираю німецьку! Усі правила,таблиці для системного запам’ятовування.</a:t>
            </a:r>
            <a:r>
              <a:rPr lang="uk-UA" altLang="uk-UA" sz="1800" dirty="0">
                <a:latin typeface="Times New Roman" pitchFamily="18" charset="0"/>
              </a:rPr>
              <a:t> - Х.: «Основа», 2010. – 400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2. </a:t>
            </a:r>
            <a:r>
              <a:rPr lang="uk-UA" altLang="uk-UA" sz="1800" dirty="0" err="1">
                <a:latin typeface="Times New Roman" pitchFamily="18" charset="0"/>
              </a:rPr>
              <a:t>Басай</a:t>
            </a:r>
            <a:r>
              <a:rPr lang="uk-UA" altLang="uk-UA" sz="1800" dirty="0">
                <a:latin typeface="Times New Roman" pitchFamily="18" charset="0"/>
              </a:rPr>
              <a:t> Н. </a:t>
            </a:r>
            <a:r>
              <a:rPr lang="uk-UA" altLang="uk-UA" sz="1800" dirty="0" err="1">
                <a:latin typeface="Times New Roman" pitchFamily="18" charset="0"/>
              </a:rPr>
              <a:t>Lesekiste</a:t>
            </a:r>
            <a:r>
              <a:rPr lang="uk-UA" altLang="uk-UA" sz="1800" dirty="0">
                <a:latin typeface="Times New Roman" pitchFamily="18" charset="0"/>
              </a:rPr>
              <a:t>. </a:t>
            </a:r>
            <a:r>
              <a:rPr lang="uk-UA" altLang="uk-UA" sz="1800" i="1" dirty="0">
                <a:latin typeface="Times New Roman" pitchFamily="18" charset="0"/>
              </a:rPr>
              <a:t>Скринька для читання. Книжка для читання з німецької мови для 5-го і 6-го кл.: ч. 2.</a:t>
            </a:r>
            <a:r>
              <a:rPr lang="uk-UA" altLang="uk-UA" sz="1800" dirty="0">
                <a:latin typeface="Times New Roman" pitchFamily="18" charset="0"/>
              </a:rPr>
              <a:t> – К.: Наш час, 2006. – 112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3. </a:t>
            </a:r>
            <a:r>
              <a:rPr lang="uk-UA" altLang="uk-UA" sz="1800" dirty="0" err="1">
                <a:latin typeface="Times New Roman" pitchFamily="18" charset="0"/>
              </a:rPr>
              <a:t>Бачкінс</a:t>
            </a:r>
            <a:r>
              <a:rPr lang="uk-UA" altLang="uk-UA" sz="1800" dirty="0">
                <a:latin typeface="Times New Roman" pitchFamily="18" charset="0"/>
              </a:rPr>
              <a:t> С.В., </a:t>
            </a:r>
            <a:r>
              <a:rPr lang="uk-UA" altLang="uk-UA" sz="1800" dirty="0" err="1">
                <a:latin typeface="Times New Roman" pitchFamily="18" charset="0"/>
              </a:rPr>
              <a:t>Бринзюк</a:t>
            </a:r>
            <a:r>
              <a:rPr lang="uk-UA" altLang="uk-UA" sz="1800" dirty="0">
                <a:latin typeface="Times New Roman" pitchFamily="18" charset="0"/>
              </a:rPr>
              <a:t> І.Е. </a:t>
            </a:r>
            <a:r>
              <a:rPr lang="uk-UA" altLang="uk-UA" sz="1800" i="1" dirty="0" err="1">
                <a:latin typeface="Times New Roman" pitchFamily="18" charset="0"/>
              </a:rPr>
              <a:t>Deutsch</a:t>
            </a:r>
            <a:r>
              <a:rPr lang="uk-UA" altLang="uk-UA" sz="1800" i="1" dirty="0">
                <a:latin typeface="Times New Roman" pitchFamily="18" charset="0"/>
              </a:rPr>
              <a:t>. </a:t>
            </a:r>
            <a:r>
              <a:rPr lang="en-US" altLang="uk-UA" sz="1800" i="1" dirty="0">
                <a:latin typeface="Times New Roman" pitchFamily="18" charset="0"/>
              </a:rPr>
              <a:t>Die </a:t>
            </a:r>
            <a:r>
              <a:rPr lang="en-US" altLang="uk-UA" sz="1800" i="1" dirty="0" err="1">
                <a:latin typeface="Times New Roman" pitchFamily="18" charset="0"/>
              </a:rPr>
              <a:t>Besten</a:t>
            </a:r>
            <a:r>
              <a:rPr lang="ru-RU" altLang="uk-UA" sz="1800" i="1" dirty="0">
                <a:latin typeface="Times New Roman" pitchFamily="18" charset="0"/>
              </a:rPr>
              <a:t> 1000 </a:t>
            </a:r>
            <a:r>
              <a:rPr lang="en-US" altLang="uk-UA" sz="1800" i="1" dirty="0" err="1">
                <a:latin typeface="Times New Roman" pitchFamily="18" charset="0"/>
              </a:rPr>
              <a:t>Themen</a:t>
            </a:r>
            <a:r>
              <a:rPr lang="ru-RU" altLang="uk-UA" sz="1800" i="1" dirty="0">
                <a:latin typeface="Times New Roman" pitchFamily="18" charset="0"/>
              </a:rPr>
              <a:t>. </a:t>
            </a:r>
            <a:r>
              <a:rPr lang="ru-RU" altLang="uk-UA" sz="1800" i="1" dirty="0" err="1">
                <a:latin typeface="Times New Roman" pitchFamily="18" charset="0"/>
              </a:rPr>
              <a:t>Найкращі</a:t>
            </a:r>
            <a:r>
              <a:rPr lang="ru-RU" altLang="uk-UA" sz="1800" i="1" dirty="0">
                <a:latin typeface="Times New Roman" pitchFamily="18" charset="0"/>
              </a:rPr>
              <a:t> 1000 </a:t>
            </a:r>
            <a:r>
              <a:rPr lang="ru-RU" altLang="uk-UA" sz="1800" i="1" dirty="0" err="1">
                <a:latin typeface="Times New Roman" pitchFamily="18" charset="0"/>
              </a:rPr>
              <a:t>усних</a:t>
            </a:r>
            <a:r>
              <a:rPr lang="ru-RU" altLang="uk-UA" sz="1800" i="1" dirty="0">
                <a:latin typeface="Times New Roman" pitchFamily="18" charset="0"/>
              </a:rPr>
              <a:t> тем з перекладом для </a:t>
            </a:r>
            <a:r>
              <a:rPr lang="ru-RU" altLang="uk-UA" sz="1800" i="1" dirty="0" err="1">
                <a:latin typeface="Times New Roman" pitchFamily="18" charset="0"/>
              </a:rPr>
              <a:t>учнів</a:t>
            </a:r>
            <a:r>
              <a:rPr lang="ru-RU" altLang="uk-UA" sz="1800" i="1" dirty="0">
                <a:latin typeface="Times New Roman" pitchFamily="18" charset="0"/>
              </a:rPr>
              <a:t> 5 – 11 </a:t>
            </a:r>
            <a:r>
              <a:rPr lang="uk-UA" altLang="uk-UA" sz="1800" i="1" dirty="0">
                <a:latin typeface="Times New Roman" pitchFamily="18" charset="0"/>
              </a:rPr>
              <a:t>класів.</a:t>
            </a:r>
            <a:r>
              <a:rPr lang="uk-UA" altLang="uk-UA" sz="1800" dirty="0">
                <a:latin typeface="Times New Roman" pitchFamily="18" charset="0"/>
              </a:rPr>
              <a:t> Х.: Ранок, 2006. – 496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4. Булгакова В.Г. </a:t>
            </a:r>
            <a:r>
              <a:rPr lang="uk-UA" altLang="uk-UA" sz="1800" i="1" dirty="0">
                <a:latin typeface="Times New Roman" pitchFamily="18" charset="0"/>
              </a:rPr>
              <a:t>Олімпіади з німецької мови. 8 – 11 класи.</a:t>
            </a:r>
            <a:r>
              <a:rPr lang="uk-UA" altLang="uk-UA" sz="1800" dirty="0">
                <a:latin typeface="Times New Roman" pitchFamily="18" charset="0"/>
              </a:rPr>
              <a:t> Х.: «Основа», 2007. – 192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5. </a:t>
            </a:r>
            <a:r>
              <a:rPr lang="uk-UA" altLang="uk-UA" sz="1800" dirty="0" err="1">
                <a:latin typeface="Times New Roman" pitchFamily="18" charset="0"/>
              </a:rPr>
              <a:t>Вікторовський</a:t>
            </a:r>
            <a:r>
              <a:rPr lang="uk-UA" altLang="uk-UA" sz="1800" dirty="0">
                <a:latin typeface="Times New Roman" pitchFamily="18" charset="0"/>
              </a:rPr>
              <a:t> В.Г. </a:t>
            </a:r>
            <a:r>
              <a:rPr lang="uk-UA" altLang="uk-UA" sz="1800" i="1" dirty="0">
                <a:latin typeface="Times New Roman" pitchFamily="18" charset="0"/>
              </a:rPr>
              <a:t>Енциклопедія німецьких тем.</a:t>
            </a:r>
            <a:r>
              <a:rPr lang="uk-UA" altLang="uk-UA" sz="1800" dirty="0">
                <a:latin typeface="Times New Roman" pitchFamily="18" charset="0"/>
              </a:rPr>
              <a:t> - Вид. 2-е, випр. і </a:t>
            </a:r>
            <a:r>
              <a:rPr lang="uk-UA" altLang="uk-UA" sz="1800" dirty="0" err="1">
                <a:latin typeface="Times New Roman" pitchFamily="18" charset="0"/>
              </a:rPr>
              <a:t>доп</a:t>
            </a:r>
            <a:r>
              <a:rPr lang="uk-UA" altLang="uk-UA" sz="1800" dirty="0">
                <a:latin typeface="Times New Roman" pitchFamily="18" charset="0"/>
              </a:rPr>
              <a:t>. - Х: ТОРСІНГ ПЛЮС, 2005. -  432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6. Горбач Л. </a:t>
            </a:r>
            <a:r>
              <a:rPr lang="uk-UA" altLang="uk-UA" sz="1800" i="1" dirty="0">
                <a:latin typeface="Times New Roman" pitchFamily="18" charset="0"/>
              </a:rPr>
              <a:t>Німецька</a:t>
            </a:r>
            <a:r>
              <a:rPr lang="uk-UA" altLang="uk-UA" sz="1800" dirty="0">
                <a:latin typeface="Times New Roman" pitchFamily="18" charset="0"/>
              </a:rPr>
              <a:t> </a:t>
            </a:r>
            <a:r>
              <a:rPr lang="uk-UA" altLang="uk-UA" sz="1800" i="1" dirty="0">
                <a:latin typeface="Times New Roman" pitchFamily="18" charset="0"/>
              </a:rPr>
              <a:t>мова як друга іноземна: 10 клас: шостий рік навчання</a:t>
            </a:r>
            <a:r>
              <a:rPr lang="uk-UA" altLang="uk-UA" sz="1800" dirty="0">
                <a:latin typeface="Times New Roman" pitchFamily="18" charset="0"/>
              </a:rPr>
              <a:t>. - К.: </a:t>
            </a:r>
            <a:r>
              <a:rPr lang="uk-UA" altLang="uk-UA" sz="1800" dirty="0" err="1">
                <a:latin typeface="Times New Roman" pitchFamily="18" charset="0"/>
              </a:rPr>
              <a:t>Шк..світ</a:t>
            </a:r>
            <a:r>
              <a:rPr lang="uk-UA" altLang="uk-UA" sz="1800" dirty="0">
                <a:latin typeface="Times New Roman" pitchFamily="18" charset="0"/>
              </a:rPr>
              <a:t>, 2010. – 128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7. Горбач Л. </a:t>
            </a:r>
            <a:r>
              <a:rPr lang="uk-UA" altLang="uk-UA" sz="1800" i="1" dirty="0">
                <a:latin typeface="Times New Roman" pitchFamily="18" charset="0"/>
              </a:rPr>
              <a:t>Німецька мова як друга іноземна: 9 клас: п’ятий рік навчання</a:t>
            </a:r>
            <a:r>
              <a:rPr lang="uk-UA" altLang="uk-UA" sz="1800" dirty="0">
                <a:latin typeface="Times New Roman" pitchFamily="18" charset="0"/>
              </a:rPr>
              <a:t>. - К.: </a:t>
            </a:r>
            <a:r>
              <a:rPr lang="uk-UA" altLang="uk-UA" sz="1800" dirty="0" err="1">
                <a:latin typeface="Times New Roman" pitchFamily="18" charset="0"/>
              </a:rPr>
              <a:t>Шк..світ</a:t>
            </a:r>
            <a:r>
              <a:rPr lang="uk-UA" altLang="uk-UA" sz="1800" dirty="0">
                <a:latin typeface="Times New Roman" pitchFamily="18" charset="0"/>
              </a:rPr>
              <a:t>, 2009. – 128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8. Гоголєва Г.В. </a:t>
            </a:r>
            <a:r>
              <a:rPr lang="uk-UA" altLang="uk-UA" sz="1800" i="1" dirty="0">
                <a:latin typeface="Times New Roman" pitchFamily="18" charset="0"/>
              </a:rPr>
              <a:t>Німецька</a:t>
            </a:r>
            <a:r>
              <a:rPr lang="uk-UA" altLang="uk-UA" sz="1800" dirty="0">
                <a:latin typeface="Times New Roman" pitchFamily="18" charset="0"/>
              </a:rPr>
              <a:t> </a:t>
            </a:r>
            <a:r>
              <a:rPr lang="uk-UA" altLang="uk-UA" sz="1800" i="1" dirty="0">
                <a:latin typeface="Times New Roman" pitchFamily="18" charset="0"/>
              </a:rPr>
              <a:t>мова: Стислий курс граматики</a:t>
            </a:r>
            <a:r>
              <a:rPr lang="uk-UA" altLang="uk-UA" sz="1800" dirty="0">
                <a:latin typeface="Times New Roman" pitchFamily="18" charset="0"/>
              </a:rPr>
              <a:t>. – Х.: Ранок, 2009. – 160с.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uk-UA" sz="18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562142"/>
            <a:ext cx="134143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768" y="4493538"/>
            <a:ext cx="13049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utente\Desktop\кабінет\DSCN07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98" y="4560840"/>
            <a:ext cx="1463675" cy="1951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tente\Desktop\кабінет\DSCN07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111" y="4725144"/>
            <a:ext cx="2240637" cy="19400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tente\Desktop\кабінет\DSCN08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80" y="4603870"/>
            <a:ext cx="1463675" cy="1951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tente\Desktop\кабінет\DSCN08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82" y="4623997"/>
            <a:ext cx="1463675" cy="1951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79388" y="692150"/>
            <a:ext cx="8785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uk-UA" altLang="uk-UA" sz="1800">
              <a:latin typeface="Times New Roman" pitchFamily="18" charset="0"/>
            </a:endParaRP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0" y="333375"/>
            <a:ext cx="932497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9. </a:t>
            </a:r>
            <a:r>
              <a:rPr lang="uk-UA" altLang="uk-UA" sz="1800" dirty="0" err="1">
                <a:latin typeface="Times New Roman" pitchFamily="18" charset="0"/>
              </a:rPr>
              <a:t>Корнацький</a:t>
            </a:r>
            <a:r>
              <a:rPr lang="uk-UA" altLang="uk-UA" sz="1800" dirty="0">
                <a:latin typeface="Times New Roman" pitchFamily="18" charset="0"/>
              </a:rPr>
              <a:t> Б.В. </a:t>
            </a:r>
            <a:r>
              <a:rPr lang="uk-UA" altLang="uk-UA" sz="1800" i="1" dirty="0">
                <a:latin typeface="Times New Roman" pitchFamily="18" charset="0"/>
              </a:rPr>
              <a:t>Елементарна граматика німецької мови (морфологія)</a:t>
            </a:r>
            <a:r>
              <a:rPr lang="uk-UA" altLang="uk-UA" sz="1800" dirty="0">
                <a:latin typeface="Times New Roman" pitchFamily="18" charset="0"/>
              </a:rPr>
              <a:t>. – Тернопіль: «</a:t>
            </a:r>
            <a:r>
              <a:rPr lang="uk-UA" altLang="uk-UA" sz="1800" dirty="0" err="1">
                <a:latin typeface="Times New Roman" pitchFamily="18" charset="0"/>
              </a:rPr>
              <a:t>Астон</a:t>
            </a:r>
            <a:r>
              <a:rPr lang="uk-UA" altLang="uk-UA" sz="1800" dirty="0">
                <a:latin typeface="Times New Roman" pitchFamily="18" charset="0"/>
              </a:rPr>
              <a:t>», 2003. – 87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10. Гоголева Г.В. </a:t>
            </a:r>
            <a:r>
              <a:rPr lang="uk-UA" altLang="uk-UA" sz="1800" i="1" dirty="0">
                <a:latin typeface="Times New Roman" pitchFamily="18" charset="0"/>
              </a:rPr>
              <a:t>Німецька мова. 9,8,7,6,5  клас: Методичний посібник для вчителя до зошита з граматики.</a:t>
            </a:r>
            <a:r>
              <a:rPr lang="uk-UA" altLang="uk-UA" sz="1800" dirty="0">
                <a:latin typeface="Times New Roman" pitchFamily="18" charset="0"/>
              </a:rPr>
              <a:t> – Х.: Ранок, 2010. – 64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11. Гінка Б.І. </a:t>
            </a:r>
            <a:r>
              <a:rPr lang="uk-UA" altLang="uk-UA" sz="1800" i="1" dirty="0" err="1">
                <a:latin typeface="Times New Roman" pitchFamily="18" charset="0"/>
              </a:rPr>
              <a:t>Deut</a:t>
            </a:r>
            <a:r>
              <a:rPr lang="en-US" altLang="uk-UA" sz="1800" i="1" dirty="0">
                <a:latin typeface="Times New Roman" pitchFamily="18" charset="0"/>
              </a:rPr>
              <a:t>s</a:t>
            </a:r>
            <a:r>
              <a:rPr lang="uk-UA" altLang="uk-UA" sz="1800" i="1" dirty="0" err="1">
                <a:latin typeface="Times New Roman" pitchFamily="18" charset="0"/>
              </a:rPr>
              <a:t>ch</a:t>
            </a:r>
            <a:r>
              <a:rPr lang="en-US" altLang="uk-UA" sz="1800" i="1" dirty="0" err="1">
                <a:latin typeface="Times New Roman" pitchFamily="18" charset="0"/>
              </a:rPr>
              <a:t>es</a:t>
            </a:r>
            <a:r>
              <a:rPr lang="en-US" altLang="uk-UA" sz="1800" i="1" dirty="0">
                <a:latin typeface="Times New Roman" pitchFamily="18" charset="0"/>
              </a:rPr>
              <a:t> </a:t>
            </a:r>
            <a:r>
              <a:rPr lang="en-US" altLang="uk-UA" sz="1800" i="1" dirty="0" err="1">
                <a:latin typeface="Times New Roman" pitchFamily="18" charset="0"/>
              </a:rPr>
              <a:t>Lesebuch</a:t>
            </a:r>
            <a:r>
              <a:rPr lang="en-US" altLang="uk-UA" sz="1800" i="1" dirty="0">
                <a:latin typeface="Times New Roman" pitchFamily="18" charset="0"/>
              </a:rPr>
              <a:t>. </a:t>
            </a:r>
            <a:r>
              <a:rPr lang="ru-RU" altLang="uk-UA" sz="1800" i="1" dirty="0">
                <a:latin typeface="Times New Roman" pitchFamily="18" charset="0"/>
              </a:rPr>
              <a:t>К</a:t>
            </a:r>
            <a:r>
              <a:rPr lang="uk-UA" altLang="uk-UA" sz="1800" i="1" dirty="0" err="1">
                <a:latin typeface="Times New Roman" pitchFamily="18" charset="0"/>
              </a:rPr>
              <a:t>нига</a:t>
            </a:r>
            <a:r>
              <a:rPr lang="uk-UA" altLang="uk-UA" sz="1800" i="1" dirty="0">
                <a:latin typeface="Times New Roman" pitchFamily="18" charset="0"/>
              </a:rPr>
              <a:t> для читання німецькою мовою</a:t>
            </a:r>
            <a:r>
              <a:rPr lang="uk-UA" altLang="uk-UA" sz="1800" dirty="0">
                <a:latin typeface="Times New Roman" pitchFamily="18" charset="0"/>
              </a:rPr>
              <a:t>: Навчальний посібник. - Тернопіль: Богдан, 2004. – 96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12.  </a:t>
            </a:r>
            <a:r>
              <a:rPr lang="uk-UA" altLang="uk-UA" sz="1800" dirty="0" err="1">
                <a:latin typeface="Times New Roman" pitchFamily="18" charset="0"/>
              </a:rPr>
              <a:t>Паремская</a:t>
            </a:r>
            <a:r>
              <a:rPr lang="uk-UA" altLang="uk-UA" sz="1800" dirty="0">
                <a:latin typeface="Times New Roman" pitchFamily="18" charset="0"/>
              </a:rPr>
              <a:t> Д.А. </a:t>
            </a:r>
            <a:r>
              <a:rPr lang="uk-UA" altLang="uk-UA" sz="1800" i="1" dirty="0" err="1">
                <a:latin typeface="Times New Roman" pitchFamily="18" charset="0"/>
              </a:rPr>
              <a:t>Практическая</a:t>
            </a:r>
            <a:r>
              <a:rPr lang="uk-UA" altLang="uk-UA" sz="1800" i="1" dirty="0">
                <a:latin typeface="Times New Roman" pitchFamily="18" charset="0"/>
              </a:rPr>
              <a:t> граматика (неметкий яз</a:t>
            </a:r>
            <a:r>
              <a:rPr lang="ru-RU" altLang="uk-UA" sz="1800" i="1" dirty="0">
                <a:latin typeface="Times New Roman" pitchFamily="18" charset="0"/>
              </a:rPr>
              <a:t>ы</a:t>
            </a:r>
            <a:r>
              <a:rPr lang="uk-UA" altLang="uk-UA" sz="1800" i="1" dirty="0">
                <a:latin typeface="Times New Roman" pitchFamily="18" charset="0"/>
              </a:rPr>
              <a:t>к). </a:t>
            </a:r>
            <a:r>
              <a:rPr lang="uk-UA" altLang="uk-UA" sz="1800" i="1" dirty="0" err="1">
                <a:latin typeface="Times New Roman" pitchFamily="18" charset="0"/>
              </a:rPr>
              <a:t>Учебное</a:t>
            </a:r>
            <a:r>
              <a:rPr lang="uk-UA" altLang="uk-UA" sz="1800" i="1" dirty="0">
                <a:latin typeface="Times New Roman" pitchFamily="18" charset="0"/>
              </a:rPr>
              <a:t> </a:t>
            </a:r>
            <a:r>
              <a:rPr lang="uk-UA" altLang="uk-UA" sz="1800" i="1" dirty="0" err="1">
                <a:latin typeface="Times New Roman" pitchFamily="18" charset="0"/>
              </a:rPr>
              <a:t>пособие</a:t>
            </a:r>
            <a:r>
              <a:rPr lang="uk-UA" altLang="uk-UA" sz="1800" dirty="0">
                <a:latin typeface="Times New Roman" pitchFamily="18" charset="0"/>
              </a:rPr>
              <a:t>. </a:t>
            </a:r>
            <a:r>
              <a:rPr lang="uk-UA" altLang="uk-UA" sz="1800" dirty="0" err="1">
                <a:latin typeface="Times New Roman" pitchFamily="18" charset="0"/>
              </a:rPr>
              <a:t>Мн</a:t>
            </a:r>
            <a:r>
              <a:rPr lang="uk-UA" altLang="uk-UA" sz="1800" dirty="0">
                <a:latin typeface="Times New Roman" pitchFamily="18" charset="0"/>
              </a:rPr>
              <a:t>.:</a:t>
            </a:r>
            <a:r>
              <a:rPr lang="uk-UA" altLang="uk-UA" sz="1800" dirty="0" err="1">
                <a:latin typeface="Times New Roman" pitchFamily="18" charset="0"/>
              </a:rPr>
              <a:t>Выш</a:t>
            </a:r>
            <a:r>
              <a:rPr lang="uk-UA" altLang="uk-UA" sz="1800" dirty="0">
                <a:latin typeface="Times New Roman" pitchFamily="18" charset="0"/>
              </a:rPr>
              <a:t>. шк., 2003 – 350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13.   Смолій М.С. </a:t>
            </a:r>
            <a:r>
              <a:rPr lang="uk-UA" altLang="uk-UA" sz="1800" i="1" dirty="0">
                <a:latin typeface="Times New Roman" pitchFamily="18" charset="0"/>
              </a:rPr>
              <a:t>Німецька мова:Граматичний довідник.</a:t>
            </a:r>
            <a:r>
              <a:rPr lang="uk-UA" altLang="uk-UA" sz="1800" dirty="0">
                <a:latin typeface="Times New Roman" pitchFamily="18" charset="0"/>
              </a:rPr>
              <a:t> Вид. 2-е, випр. і </a:t>
            </a:r>
            <a:r>
              <a:rPr lang="uk-UA" altLang="uk-UA" sz="1800" dirty="0" err="1">
                <a:latin typeface="Times New Roman" pitchFamily="18" charset="0"/>
              </a:rPr>
              <a:t>доп</a:t>
            </a:r>
            <a:r>
              <a:rPr lang="uk-UA" altLang="uk-UA" sz="1800" dirty="0">
                <a:latin typeface="Times New Roman" pitchFamily="18" charset="0"/>
              </a:rPr>
              <a:t>. - Тернопіль: Богдан, 2006. – 208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14.  </a:t>
            </a:r>
            <a:r>
              <a:rPr lang="uk-UA" altLang="uk-UA" sz="1800" dirty="0" err="1">
                <a:latin typeface="Times New Roman" pitchFamily="18" charset="0"/>
              </a:rPr>
              <a:t>Романовська</a:t>
            </a:r>
            <a:r>
              <a:rPr lang="uk-UA" altLang="uk-UA" sz="1800" dirty="0">
                <a:latin typeface="Times New Roman" pitchFamily="18" charset="0"/>
              </a:rPr>
              <a:t> Н.І., </a:t>
            </a:r>
            <a:r>
              <a:rPr lang="uk-UA" altLang="uk-UA" sz="1800" dirty="0" err="1">
                <a:latin typeface="Times New Roman" pitchFamily="18" charset="0"/>
              </a:rPr>
              <a:t>Ковалишина</a:t>
            </a:r>
            <a:r>
              <a:rPr lang="uk-UA" altLang="uk-UA" sz="1800" dirty="0">
                <a:latin typeface="Times New Roman" pitchFamily="18" charset="0"/>
              </a:rPr>
              <a:t> Ю.П. </a:t>
            </a:r>
            <a:r>
              <a:rPr lang="uk-UA" altLang="uk-UA" sz="1800" i="1" dirty="0">
                <a:latin typeface="Times New Roman" pitchFamily="18" charset="0"/>
              </a:rPr>
              <a:t>220 тем німецької мови</a:t>
            </a:r>
            <a:r>
              <a:rPr lang="uk-UA" altLang="uk-UA" sz="1800" dirty="0">
                <a:latin typeface="Times New Roman" pitchFamily="18" charset="0"/>
              </a:rPr>
              <a:t>. – Донецьк: ТОВ ВКФ «БАО», 2006. – 384 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Times New Roman" pitchFamily="18" charset="0"/>
              </a:rPr>
              <a:t>15.  </a:t>
            </a:r>
            <a:r>
              <a:rPr lang="uk-UA" altLang="uk-UA" sz="1800" dirty="0" err="1">
                <a:latin typeface="Times New Roman" pitchFamily="18" charset="0"/>
              </a:rPr>
              <a:t>Панюшкіна</a:t>
            </a:r>
            <a:r>
              <a:rPr lang="uk-UA" altLang="uk-UA" sz="1800" dirty="0">
                <a:latin typeface="Times New Roman" pitchFamily="18" charset="0"/>
              </a:rPr>
              <a:t> О. </a:t>
            </a:r>
            <a:r>
              <a:rPr lang="uk-UA" altLang="uk-UA" sz="1800" i="1" dirty="0">
                <a:latin typeface="Times New Roman" pitchFamily="18" charset="0"/>
              </a:rPr>
              <a:t>Пісні. Німецька мова</a:t>
            </a:r>
            <a:r>
              <a:rPr lang="uk-UA" altLang="uk-UA" sz="1800" dirty="0">
                <a:latin typeface="Times New Roman" pitchFamily="18" charset="0"/>
              </a:rPr>
              <a:t>. - К.: </a:t>
            </a:r>
            <a:r>
              <a:rPr lang="uk-UA" altLang="uk-UA" sz="1800" dirty="0" err="1">
                <a:latin typeface="Times New Roman" pitchFamily="18" charset="0"/>
              </a:rPr>
              <a:t>Шк..світ</a:t>
            </a:r>
            <a:r>
              <a:rPr lang="uk-UA" altLang="uk-UA" sz="1800" dirty="0">
                <a:latin typeface="Times New Roman" pitchFamily="18" charset="0"/>
              </a:rPr>
              <a:t>, 2007. – 128 с.</a:t>
            </a:r>
            <a:endParaRPr lang="ru-RU" altLang="uk-UA" sz="1800" dirty="0">
              <a:latin typeface="Times New Roman" pitchFamily="18" charset="0"/>
            </a:endParaRPr>
          </a:p>
        </p:txBody>
      </p:sp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547" y="3865369"/>
            <a:ext cx="11239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utente\Desktop\кабінет\DSCN07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29762"/>
            <a:ext cx="1463675" cy="1951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tente\Desktop\кабінет\DSCN0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7" y="3534254"/>
            <a:ext cx="1463675" cy="1951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tente\Desktop\кабінет\DSCN079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865369"/>
            <a:ext cx="1951037" cy="1463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utente\Desktop\кабінет\DSCN07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37" y="4027488"/>
            <a:ext cx="1463675" cy="1951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tente\Desktop\кабінет\DSCN08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14" y="3754244"/>
            <a:ext cx="1463675" cy="1951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tente\Desktop\кабінет\DSCN080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" y="5173663"/>
            <a:ext cx="1463675" cy="1951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tente\Desktop\кабінет\DSCN081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847" y="5459663"/>
            <a:ext cx="1463675" cy="1951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tente\Desktop\кабінет\DSCN081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95" y="5287465"/>
            <a:ext cx="1463675" cy="1951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1989138"/>
            <a:ext cx="6111875" cy="465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42913"/>
            <a:ext cx="6111875" cy="16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00" y="-296489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413553"/>
            <a:ext cx="4572000" cy="16230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Die politische und physikalische Deutschlands Karte</a:t>
            </a:r>
            <a:r>
              <a:rPr lang="de-DE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.</a:t>
            </a:r>
            <a:endParaRPr lang="uk-UA" b="1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  <a:t>Die Karte der Ukraine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.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  <a:t>Die Karte der deutschsprachigen Länder</a:t>
            </a:r>
          </a:p>
        </p:txBody>
      </p:sp>
      <p:pic>
        <p:nvPicPr>
          <p:cNvPr id="7170" name="Picture 2" descr="C:\Users\utente\Desktop\кабінет\DSCN0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2452687"/>
            <a:ext cx="2418678" cy="31365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tente\Desktop\кабінет\DSCN08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89" y="2791836"/>
            <a:ext cx="3024336" cy="21460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tente\Desktop\кабінет\DSCN08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3160"/>
            <a:ext cx="3240360" cy="1893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tente\Desktop\кабінет\DSCN08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852936"/>
            <a:ext cx="2160240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209043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00" y="-296489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429525" y="-296489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683568" y="143054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0000"/>
                </a:solidFill>
              </a:rPr>
              <a:t>Плани на майбутнє</a:t>
            </a: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15895"/>
            <a:ext cx="685800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uk-UA" dirty="0" smtClean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uk-UA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Підвищення </a:t>
            </a: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кваліфікації в галузі лінгвістики й методики викладання німецької мови (читання методичної літератури, участь у семінарах, відвідування курсів підвищення кваліфікації).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 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Розвиток навичок комунікативного спілкування учнів на уроках німецької мови та в позакласній діяльності.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 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Працювати над досягненням учнями рівнів В1, В2, оволодіння мовою у рамках шкільної тематики.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 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Удосконалювати навички використання комп'ютерних технологій та </a:t>
            </a:r>
            <a:r>
              <a:rPr lang="uk-UA" dirty="0" err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інтернет-ресурсів</a:t>
            </a:r>
            <a:r>
              <a:rPr lang="uk-UA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у своїй роботі. </a:t>
            </a:r>
            <a:endParaRPr lang="uk-UA" sz="1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Рисунок 7" descr="C:\Users\1\Desktop\скачанные файлы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357694"/>
            <a:ext cx="26384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43999749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6911975" cy="61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4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0" y="0"/>
            <a:ext cx="5473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uk-UA" altLang="uk-UA" sz="3600" b="1" i="1">
                <a:solidFill>
                  <a:srgbClr val="000099"/>
                </a:solidFill>
                <a:latin typeface="Monotype Corsiva" pitchFamily="66" charset="0"/>
              </a:rPr>
              <a:t>	</a:t>
            </a:r>
            <a:endParaRPr lang="uk-UA" altLang="uk-UA" sz="3600" b="1" i="1">
              <a:solidFill>
                <a:srgbClr val="990000"/>
              </a:solidFill>
              <a:latin typeface="Monotype Corsiva" pitchFamily="66" charset="0"/>
            </a:endParaRPr>
          </a:p>
        </p:txBody>
      </p:sp>
      <p:pic>
        <p:nvPicPr>
          <p:cNvPr id="819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9713"/>
            <a:ext cx="611187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984250"/>
            <a:ext cx="6111875" cy="546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33350"/>
            <a:ext cx="97536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750994" y="0"/>
            <a:ext cx="1714475" cy="1142983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395288" y="476250"/>
            <a:ext cx="7848600" cy="60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1800" b="1" i="1" dirty="0">
                <a:solidFill>
                  <a:srgbClr val="990000"/>
                </a:solidFill>
                <a:latin typeface="Times New Roman" pitchFamily="18" charset="0"/>
              </a:rPr>
              <a:t>       </a:t>
            </a:r>
            <a:r>
              <a:rPr lang="uk-UA" altLang="uk-UA" sz="1600" b="1" i="1" dirty="0">
                <a:solidFill>
                  <a:srgbClr val="990000"/>
                </a:solidFill>
                <a:latin typeface="Times New Roman" pitchFamily="18" charset="0"/>
              </a:rPr>
              <a:t>Розділ І.</a:t>
            </a:r>
            <a:r>
              <a:rPr lang="uk-UA" altLang="uk-UA" sz="1600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uk-UA" altLang="uk-UA" sz="1600" b="1" i="1" dirty="0">
                <a:solidFill>
                  <a:srgbClr val="990000"/>
                </a:solidFill>
                <a:latin typeface="Times New Roman" pitchFamily="18" charset="0"/>
              </a:rPr>
              <a:t>Загальні відомості</a:t>
            </a:r>
            <a:endParaRPr lang="ru-RU" altLang="uk-UA" sz="1600" dirty="0">
              <a:solidFill>
                <a:srgbClr val="99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800" dirty="0">
                <a:latin typeface="Times New Roman" pitchFamily="18" charset="0"/>
              </a:rPr>
              <a:t>  </a:t>
            </a:r>
            <a:r>
              <a:rPr lang="uk-UA" altLang="uk-UA" sz="1400" dirty="0">
                <a:latin typeface="Times New Roman" pitchFamily="18" charset="0"/>
              </a:rPr>
              <a:t>Прізвище, ім’я, по батькові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  Освіта </a:t>
            </a:r>
            <a:r>
              <a:rPr lang="ru-RU" altLang="uk-UA" sz="1400" dirty="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  Посад</a:t>
            </a:r>
            <a:r>
              <a:rPr lang="ru-RU" altLang="uk-UA" sz="1400" dirty="0">
                <a:latin typeface="Times New Roman" pitchFamily="18" charset="0"/>
              </a:rPr>
              <a:t>а</a:t>
            </a:r>
            <a:endParaRPr lang="uk-UA" altLang="uk-UA" sz="1400" dirty="0">
              <a:solidFill>
                <a:srgbClr val="99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  </a:t>
            </a:r>
            <a:r>
              <a:rPr lang="uk-UA" altLang="uk-UA" sz="1400" dirty="0" err="1">
                <a:latin typeface="Times New Roman" pitchFamily="18" charset="0"/>
              </a:rPr>
              <a:t>Категорі</a:t>
            </a:r>
            <a:r>
              <a:rPr lang="ru-RU" altLang="uk-UA" sz="1400" dirty="0">
                <a:latin typeface="Times New Roman" pitchFamily="18" charset="0"/>
              </a:rPr>
              <a:t>я</a:t>
            </a:r>
            <a:endParaRPr lang="uk-UA" altLang="uk-UA" sz="1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  Загальний трудовий і педагогічний стаж роботи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  Підвищення кваліфікації 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  Самоосвітня діяльність</a:t>
            </a:r>
            <a:endParaRPr lang="ru-RU" altLang="uk-UA" sz="1400" dirty="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1800" b="1" i="1" dirty="0">
                <a:solidFill>
                  <a:srgbClr val="990000"/>
                </a:solidFill>
                <a:latin typeface="Times New Roman" pitchFamily="18" charset="0"/>
              </a:rPr>
              <a:t>      </a:t>
            </a:r>
            <a:r>
              <a:rPr lang="uk-UA" altLang="uk-UA" sz="1600" b="1" i="1" dirty="0">
                <a:solidFill>
                  <a:srgbClr val="990000"/>
                </a:solidFill>
                <a:latin typeface="Times New Roman" pitchFamily="18" charset="0"/>
              </a:rPr>
              <a:t>Розділ ІІ. Науково-методична діяльність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ru-RU" altLang="uk-UA" sz="1400" dirty="0">
                <a:latin typeface="Times New Roman" pitchFamily="18" charset="0"/>
              </a:rPr>
              <a:t>   </a:t>
            </a:r>
            <a:r>
              <a:rPr lang="ru-RU" altLang="uk-UA" sz="1400" dirty="0" err="1">
                <a:latin typeface="Times New Roman" pitchFamily="18" charset="0"/>
              </a:rPr>
              <a:t>Інноваційні</a:t>
            </a:r>
            <a:r>
              <a:rPr lang="ru-RU" altLang="uk-UA" sz="1400" dirty="0">
                <a:latin typeface="Times New Roman" pitchFamily="18" charset="0"/>
              </a:rPr>
              <a:t> </a:t>
            </a:r>
            <a:r>
              <a:rPr lang="ru-RU" altLang="uk-UA" sz="1400" dirty="0" err="1">
                <a:latin typeface="Times New Roman" pitchFamily="18" charset="0"/>
              </a:rPr>
              <a:t>форми</a:t>
            </a:r>
            <a:r>
              <a:rPr lang="ru-RU" altLang="uk-UA" sz="1400" dirty="0">
                <a:latin typeface="Times New Roman" pitchFamily="18" charset="0"/>
              </a:rPr>
              <a:t> </a:t>
            </a:r>
            <a:r>
              <a:rPr lang="ru-RU" altLang="uk-UA" sz="1400" dirty="0" err="1">
                <a:latin typeface="Times New Roman" pitchFamily="18" charset="0"/>
              </a:rPr>
              <a:t>роботи</a:t>
            </a:r>
            <a:r>
              <a:rPr lang="ru-RU" altLang="uk-UA" sz="1400" dirty="0">
                <a:latin typeface="Times New Roman" pitchFamily="18" charset="0"/>
              </a:rPr>
              <a:t> та </a:t>
            </a:r>
            <a:r>
              <a:rPr lang="ru-RU" altLang="uk-UA" sz="1400" dirty="0" err="1">
                <a:latin typeface="Times New Roman" pitchFamily="18" charset="0"/>
              </a:rPr>
              <a:t>технології</a:t>
            </a:r>
            <a:r>
              <a:rPr lang="ru-RU" altLang="uk-UA" sz="1400" dirty="0">
                <a:latin typeface="Times New Roman" pitchFamily="18" charset="0"/>
              </a:rPr>
              <a:t>, </a:t>
            </a:r>
            <a:r>
              <a:rPr lang="ru-RU" altLang="uk-UA" sz="1400" dirty="0" err="1">
                <a:latin typeface="Times New Roman" pitchFamily="18" charset="0"/>
              </a:rPr>
              <a:t>що</a:t>
            </a:r>
            <a:r>
              <a:rPr lang="ru-RU" altLang="uk-UA" sz="1400" dirty="0">
                <a:latin typeface="Times New Roman" pitchFamily="18" charset="0"/>
              </a:rPr>
              <a:t> </a:t>
            </a:r>
            <a:r>
              <a:rPr lang="ru-RU" altLang="uk-UA" sz="1400" dirty="0" err="1">
                <a:latin typeface="Times New Roman" pitchFamily="18" charset="0"/>
              </a:rPr>
              <a:t>використовую</a:t>
            </a:r>
            <a:endParaRPr lang="uk-UA" altLang="uk-UA" sz="1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  Участь у  шкільних методичних тижнях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  Виступи на засіданнях </a:t>
            </a:r>
            <a:r>
              <a:rPr lang="uk-UA" altLang="uk-UA" sz="1400" dirty="0" err="1">
                <a:latin typeface="Times New Roman" pitchFamily="18" charset="0"/>
              </a:rPr>
              <a:t>МО</a:t>
            </a:r>
            <a:r>
              <a:rPr lang="uk-UA" altLang="uk-UA" sz="1400" dirty="0">
                <a:latin typeface="Times New Roman" pitchFamily="18" charset="0"/>
              </a:rPr>
              <a:t> іноземних мов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1600" b="1" i="1" dirty="0">
                <a:solidFill>
                  <a:srgbClr val="990000"/>
                </a:solidFill>
                <a:latin typeface="Times New Roman" pitchFamily="18" charset="0"/>
              </a:rPr>
              <a:t>Розділ ІІІ. Результати педагогічної діяльності</a:t>
            </a:r>
            <a:endParaRPr lang="ru-RU" altLang="uk-UA" sz="1600" i="1" dirty="0">
              <a:solidFill>
                <a:srgbClr val="99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800" dirty="0">
                <a:latin typeface="Times New Roman" pitchFamily="18" charset="0"/>
              </a:rPr>
              <a:t>  </a:t>
            </a:r>
            <a:r>
              <a:rPr lang="uk-UA" altLang="uk-UA" sz="1400" dirty="0">
                <a:latin typeface="Times New Roman" pitchFamily="18" charset="0"/>
              </a:rPr>
              <a:t>Підготовка до олімпіад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  Участь в </a:t>
            </a:r>
            <a:r>
              <a:rPr lang="uk-UA" altLang="uk-UA" sz="1400" dirty="0" smtClean="0">
                <a:latin typeface="Times New Roman" pitchFamily="18" charset="0"/>
              </a:rPr>
              <a:t>олімпіадах</a:t>
            </a:r>
            <a:endParaRPr lang="de-DE" altLang="uk-UA" sz="1400" dirty="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de-DE" altLang="uk-UA" sz="1400" dirty="0" smtClean="0">
                <a:latin typeface="Times New Roman" pitchFamily="18" charset="0"/>
              </a:rPr>
              <a:t> </a:t>
            </a:r>
            <a:r>
              <a:rPr lang="uk-UA" altLang="uk-UA" sz="1400" dirty="0" smtClean="0">
                <a:latin typeface="Times New Roman" pitchFamily="18" charset="0"/>
              </a:rPr>
              <a:t>  Участь у семінарах, конференціях</a:t>
            </a:r>
            <a:endParaRPr lang="uk-UA" altLang="uk-UA" sz="1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  Відкриті уроки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  Позакласні заходи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  Моніторинг навчальних досягнень учнів з німецької мови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1600" b="1" i="1" dirty="0">
                <a:solidFill>
                  <a:srgbClr val="990000"/>
                </a:solidFill>
                <a:latin typeface="Times New Roman" pitchFamily="18" charset="0"/>
              </a:rPr>
              <a:t>Розділ </a:t>
            </a:r>
            <a:r>
              <a:rPr lang="en-US" altLang="uk-UA" sz="1600" b="1" i="1" dirty="0">
                <a:solidFill>
                  <a:srgbClr val="990000"/>
                </a:solidFill>
                <a:latin typeface="Times New Roman" pitchFamily="18" charset="0"/>
              </a:rPr>
              <a:t>IV</a:t>
            </a:r>
            <a:r>
              <a:rPr lang="uk-UA" altLang="uk-UA" sz="1600" b="1" i="1" dirty="0">
                <a:solidFill>
                  <a:srgbClr val="990000"/>
                </a:solidFill>
                <a:latin typeface="Times New Roman" pitchFamily="18" charset="0"/>
              </a:rPr>
              <a:t>. Позакласна діяльність з німецької мови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ru-RU" altLang="uk-UA" sz="1400" dirty="0">
                <a:latin typeface="Times New Roman" pitchFamily="18" charset="0"/>
              </a:rPr>
              <a:t>   </a:t>
            </a:r>
            <a:r>
              <a:rPr lang="uk-UA" altLang="uk-UA" sz="1400" dirty="0">
                <a:latin typeface="Times New Roman" pitchFamily="18" charset="0"/>
              </a:rPr>
              <a:t>Напрямки позакласної діяльності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Участь у предметних</a:t>
            </a:r>
            <a:r>
              <a:rPr lang="ru-RU" altLang="uk-UA" sz="1400" dirty="0">
                <a:latin typeface="Times New Roman" pitchFamily="18" charset="0"/>
              </a:rPr>
              <a:t> </a:t>
            </a:r>
            <a:r>
              <a:rPr lang="uk-UA" altLang="uk-UA" sz="1400" dirty="0">
                <a:latin typeface="Times New Roman" pitchFamily="18" charset="0"/>
              </a:rPr>
              <a:t>тижнях німецької мови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Участь у Всеукраїнських конкурсах «Орлятко» та «</a:t>
            </a:r>
            <a:r>
              <a:rPr lang="uk-UA" altLang="uk-UA" sz="1400" dirty="0" err="1">
                <a:latin typeface="Times New Roman" pitchFamily="18" charset="0"/>
              </a:rPr>
              <a:t>Альбус</a:t>
            </a:r>
            <a:r>
              <a:rPr lang="uk-UA" altLang="uk-UA" sz="1400" dirty="0">
                <a:latin typeface="Times New Roman" pitchFamily="18" charset="0"/>
              </a:rPr>
              <a:t>»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uk-UA" altLang="uk-UA" sz="1400" dirty="0">
                <a:latin typeface="Times New Roman" pitchFamily="18" charset="0"/>
              </a:rPr>
              <a:t>  Творчі роботи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uk-UA" sz="1400" dirty="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1400" b="1" i="1" dirty="0">
                <a:solidFill>
                  <a:srgbClr val="990000"/>
                </a:solidFill>
                <a:latin typeface="Times New Roman" pitchFamily="18" charset="0"/>
              </a:rPr>
              <a:t>        </a:t>
            </a:r>
            <a:r>
              <a:rPr lang="uk-UA" altLang="uk-UA" sz="1600" b="1" i="1" dirty="0">
                <a:solidFill>
                  <a:srgbClr val="990000"/>
                </a:solidFill>
                <a:latin typeface="Times New Roman" pitchFamily="18" charset="0"/>
              </a:rPr>
              <a:t>Розділ </a:t>
            </a:r>
            <a:r>
              <a:rPr lang="en-US" altLang="uk-UA" sz="1600" b="1" i="1" dirty="0">
                <a:solidFill>
                  <a:srgbClr val="990000"/>
                </a:solidFill>
                <a:latin typeface="Times New Roman" pitchFamily="18" charset="0"/>
              </a:rPr>
              <a:t>V</a:t>
            </a:r>
            <a:r>
              <a:rPr lang="uk-UA" altLang="uk-UA" sz="1600" b="1" i="1" dirty="0">
                <a:solidFill>
                  <a:srgbClr val="990000"/>
                </a:solidFill>
                <a:latin typeface="Times New Roman" pitchFamily="18" charset="0"/>
              </a:rPr>
              <a:t>. Навчально-матеріальна база роботи учителя</a:t>
            </a:r>
            <a:endParaRPr lang="ru-RU" altLang="uk-UA" sz="1600" b="1" i="1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539750" y="0"/>
            <a:ext cx="828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3600" b="1">
                <a:solidFill>
                  <a:srgbClr val="990000"/>
                </a:solidFill>
                <a:latin typeface="Monotype Corsiva" pitchFamily="66" charset="0"/>
              </a:rPr>
              <a:t>Зміст</a:t>
            </a:r>
            <a:endParaRPr lang="ru-RU" altLang="uk-UA" sz="3600" b="1">
              <a:solidFill>
                <a:srgbClr val="99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D:\ШКОЛА\презентации\фоны для презентаций1\116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55588"/>
            <a:ext cx="9753600" cy="712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MC900439262[1].jpg"/>
          <p:cNvPicPr>
            <a:picLocks noChangeAspect="1" noChangeArrowheads="1"/>
          </p:cNvPicPr>
          <p:nvPr/>
        </p:nvPicPr>
        <p:blipFill>
          <a:blip r:embed="rId3" cstate="print"/>
          <a:srcRect t="18841" b="14493"/>
          <a:stretch>
            <a:fillRect/>
          </a:stretch>
        </p:blipFill>
        <p:spPr bwMode="auto">
          <a:xfrm>
            <a:off x="7643044" y="-55562"/>
            <a:ext cx="1714475" cy="1142982"/>
          </a:xfrm>
          <a:prstGeom prst="roundRect">
            <a:avLst>
              <a:gd name="adj" fmla="val 39990"/>
            </a:avLst>
          </a:prstGeom>
          <a:noFill/>
          <a:effectLst>
            <a:glow rad="101600">
              <a:srgbClr val="FDE8B5">
                <a:alpha val="60000"/>
              </a:srgbClr>
            </a:glow>
            <a:softEdge rad="127000"/>
          </a:effectLst>
        </p:spPr>
      </p:pic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225950" y="7929"/>
            <a:ext cx="73453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996633"/>
              </a:buClr>
              <a:buFontTx/>
              <a:buNone/>
            </a:pPr>
            <a:endParaRPr lang="uk-UA" altLang="uk-UA" sz="2400" b="1">
              <a:solidFill>
                <a:srgbClr val="FF0000"/>
              </a:solidFill>
              <a:latin typeface="Arial Black" pitchFamily="34" charset="0"/>
            </a:endParaRPr>
          </a:p>
          <a:p>
            <a:pPr algn="ctr" eaLnBrk="1" hangingPunct="1">
              <a:spcBef>
                <a:spcPct val="50000"/>
              </a:spcBef>
              <a:buClr>
                <a:srgbClr val="996633"/>
              </a:buClr>
              <a:buFontTx/>
              <a:buNone/>
            </a:pPr>
            <a:endParaRPr lang="uk-UA" altLang="uk-UA" sz="2400" b="1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4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322888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uk-UA" altLang="uk-UA" sz="1800">
              <a:latin typeface="Times New Roman" pitchFamily="18" charset="0"/>
            </a:endParaRPr>
          </a:p>
        </p:txBody>
      </p:sp>
      <p:sp>
        <p:nvSpPr>
          <p:cNvPr id="10247" name="Rectangle 15"/>
          <p:cNvSpPr>
            <a:spLocks noChangeArrowheads="1"/>
          </p:cNvSpPr>
          <p:nvPr/>
        </p:nvSpPr>
        <p:spPr bwMode="auto">
          <a:xfrm>
            <a:off x="906463" y="-5531285"/>
            <a:ext cx="8613768" cy="1243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4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Освіта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Чернівецький Національний Університет, факультет іноземних мов,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спеціальність-викладач німецької мови та літератури та вчитель англійської мови. 1999-2004рр.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Чернівецький Національний Університет, юридичний факультет (заочно). 2004-2008рр.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 err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Посада-</a:t>
            </a:r>
            <a:r>
              <a:rPr lang="uk-UA" altLang="uk-UA" sz="1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вчитель англійської мови. (2005- 2012рр)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Вчитель правознавства. (2010-2012рр)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 err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Посада-</a:t>
            </a:r>
            <a:r>
              <a:rPr lang="uk-UA" altLang="uk-UA" sz="1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вчитель німецької мови. (з 2012р.)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Категорія –</a:t>
            </a:r>
            <a:r>
              <a:rPr lang="uk-UA" altLang="uk-UA" sz="1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de-DE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II 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кваліфікаційна категорія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Загальний стаж роботи –</a:t>
            </a:r>
            <a:r>
              <a:rPr lang="uk-UA" altLang="uk-UA" sz="1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altLang="uk-UA" sz="14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15.7 років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Педагогічний стаж роботи –</a:t>
            </a:r>
            <a:r>
              <a:rPr lang="uk-UA" altLang="uk-UA" sz="1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uk-UA" sz="14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</a:t>
            </a:r>
            <a:r>
              <a:rPr lang="uk-UA" altLang="uk-UA" sz="14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.7 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років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Стаж роботи в даному закладі</a:t>
            </a:r>
            <a:r>
              <a:rPr lang="uk-UA" altLang="uk-UA" sz="1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en-US" altLang="uk-UA" sz="14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uk-UA" altLang="uk-UA" sz="14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.7 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роки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Досвід роботи: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Період роботи: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2005-2012рр.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Місце роботи: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altLang="uk-UA" sz="1400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Чагорська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ЗОШ 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</a:t>
            </a:r>
            <a:r>
              <a:rPr lang="uk-UA" altLang="uk-UA" sz="1400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Глибоцького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району  Чернівецької області.                     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Посада:   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Вчитель англійської мови;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Вчитель правознавства .           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</a:t>
            </a:r>
            <a:r>
              <a:rPr lang="uk-UA" altLang="uk-UA" sz="1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Період роботи: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З 2012 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Місце роботи: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Комунальна обласна загальноосвітня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школа – інтернат 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«Багатопрофільний ліцей для обдарованих дітей»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r>
              <a:rPr lang="uk-UA" altLang="uk-UA" sz="14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Посада:   </a:t>
            </a:r>
            <a:r>
              <a:rPr lang="uk-UA" altLang="uk-UA" sz="14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Вчитель німецької мови;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6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Підвищення кваліфікації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6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Квітень, 2010р. – </a:t>
            </a:r>
            <a:r>
              <a:rPr lang="uk-UA" altLang="uk-UA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курси підвищення кваліфікації вчителів англійської мови. Посвідчення № 1138.</a:t>
            </a:r>
            <a:endParaRPr lang="uk-UA" altLang="uk-UA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altLang="uk-UA" sz="16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Травень,2013.</a:t>
            </a:r>
            <a:r>
              <a:rPr lang="uk-UA" altLang="uk-UA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– курси німецької мови у Центрі вивчення німецької мови у Чернівцях</a:t>
            </a:r>
            <a:r>
              <a:rPr lang="uk-UA" altLang="uk-UA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uk-UA" altLang="uk-UA" sz="1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Листопад-грудень, 2014</a:t>
            </a:r>
            <a:r>
              <a:rPr lang="uk-UA" altLang="uk-UA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- </a:t>
            </a:r>
            <a:r>
              <a:rPr lang="uk-UA" altLang="uk-UA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курси підвищення кваліфікації вчителів </a:t>
            </a:r>
            <a:r>
              <a:rPr lang="uk-UA" altLang="uk-UA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німецької </a:t>
            </a:r>
            <a:r>
              <a:rPr lang="uk-UA" altLang="uk-UA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мови</a:t>
            </a:r>
            <a:r>
              <a:rPr lang="uk-UA" altLang="uk-UA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uk-UA" altLang="uk-UA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Англійська мова за індивідуальною формою навчання. </a:t>
            </a:r>
            <a:r>
              <a:rPr lang="uk-UA" altLang="uk-UA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Посвідчення № </a:t>
            </a:r>
            <a:r>
              <a:rPr lang="uk-UA" altLang="uk-UA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3344.</a:t>
            </a:r>
            <a:endParaRPr lang="uk-UA" altLang="uk-UA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uk-UA" altLang="uk-UA" sz="1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4027</TotalTime>
  <Words>2361</Words>
  <Application>Microsoft Office PowerPoint</Application>
  <PresentationFormat>Экран (4:3)</PresentationFormat>
  <Paragraphs>625</Paragraphs>
  <Slides>51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Оформление по умолчанию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          Інноваційні форми роботи та технології, що використовую:  елементи технології особистісно-орієнтованого навчання: театралізація; елементи проектних технологій:  міні-проекти;  елементи технології критичного мислення: мозковий штурм,  асоціативний кущ, читання з елементами графічних позначок та малюнків; елементи комп’ютерних технологій: випуск тематичних  газет, створення презентацій у програмі Microsoft Power Point, власне відео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355</cp:revision>
  <dcterms:created xsi:type="dcterms:W3CDTF">2012-02-08T19:22:11Z</dcterms:created>
  <dcterms:modified xsi:type="dcterms:W3CDTF">2016-03-12T10:59:45Z</dcterms:modified>
</cp:coreProperties>
</file>